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sldIdLst>
    <p:sldId id="256" r:id="rId2"/>
    <p:sldId id="259" r:id="rId3"/>
    <p:sldId id="265" r:id="rId4"/>
    <p:sldId id="257" r:id="rId5"/>
    <p:sldId id="258" r:id="rId6"/>
    <p:sldId id="263" r:id="rId7"/>
    <p:sldId id="264" r:id="rId8"/>
    <p:sldId id="266" r:id="rId9"/>
    <p:sldId id="267" r:id="rId10"/>
    <p:sldId id="268" r:id="rId11"/>
    <p:sldId id="261" r:id="rId12"/>
    <p:sldId id="270" r:id="rId13"/>
    <p:sldId id="271" r:id="rId14"/>
    <p:sldId id="273" r:id="rId15"/>
    <p:sldId id="262" r:id="rId16"/>
    <p:sldId id="26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163508-0EC2-89A2-6B67-4C4A142E55F3}" v="58" dt="2020-12-09T16:02:50.712"/>
    <p1510:client id="{26AC598A-283E-4988-BA1C-CE7585D46CFC}" v="3913" dt="2020-12-09T15:12:38.344"/>
    <p1510:client id="{44FDAA1E-6A5D-BA58-E988-60731A495F09}" v="4022" dt="2020-12-09T18:22:04.457"/>
    <p1510:client id="{59C481E4-C670-4A16-8FDC-CCC6017B6605}" v="2099" dt="2020-12-09T16:04:12.258"/>
    <p1510:client id="{8427D1BA-8F17-AE4B-A024-445AF44DE85A}" v="1225" dt="2020-11-02T22:55:12.632"/>
    <p1510:client id="{C4B7B7FA-1B28-4182-3537-36AE9896B416}" v="392" dt="2020-12-09T15:36:21.575"/>
    <p1510:client id="{CF980657-167C-B29E-5C9D-976CC1F5AB63}" v="1140" dt="2020-12-09T16:25:06.790"/>
    <p1510:client id="{D3D3BDA5-A940-E1C7-F64C-8144515612FF}" v="1140" dt="2020-12-09T14:08:58.805"/>
    <p1510:client id="{D422341A-0F1A-B9A0-D165-8B86EF9E2523}" v="522" dt="2020-12-08T12:14:27.1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12/9/2020</a:t>
            </a:fld>
            <a:endParaRPr lang="en-US"/>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6303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ED4963-E985-44C4-B8C4-FDD613B7C2F8}" type="datetime1">
              <a:rPr lang="en-US" smtClean="0"/>
              <a:t>12/9/2020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036026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12/9/2020</a:t>
            </a:fld>
            <a:endParaRPr lang="en-US"/>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99810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12/9/2020</a:t>
            </a:fld>
            <a:endParaRPr lang="en-US"/>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139710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12/9/2020</a:t>
            </a:fld>
            <a:endParaRPr lang="en-US"/>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218890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BFFD690-9426-415D-8B65-26881E07B2D4}" type="datetime1">
              <a:rPr lang="en-US" smtClean="0"/>
              <a:t>12/9/2020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8202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C4989A-474C-40DE-95B9-011C28B71673}" type="datetime1">
              <a:rPr lang="en-US" smtClean="0"/>
              <a:t>12/9/2020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2988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5DB4ED54-5B5E-4A04-93D3-5772E3CE3818}" type="datetime1">
              <a:rPr lang="en-US" smtClean="0"/>
              <a:t>12/9/2020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857956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504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12/9/2020</a:t>
            </a:fld>
            <a:endParaRPr lang="en-US"/>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3923744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12/9/2020</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0040829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12/9/2020</a:t>
            </a:fld>
            <a:endParaRPr lang="en-US"/>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9264077"/>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04" r:id="rId6"/>
    <p:sldLayoutId id="2147483700" r:id="rId7"/>
    <p:sldLayoutId id="2147483701" r:id="rId8"/>
    <p:sldLayoutId id="2147483702" r:id="rId9"/>
    <p:sldLayoutId id="2147483703" r:id="rId10"/>
    <p:sldLayoutId id="2147483705" r:id="rId11"/>
  </p:sldLayoutIdLst>
  <p:hf sldNum="0" hdr="0" ftr="0" dt="0"/>
  <p:txStyles>
    <p:title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2.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0.png"/><Relationship Id="rId11" Type="http://schemas.openxmlformats.org/officeDocument/2006/relationships/image" Target="../media/image2.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hyperlink" Target="https://en.wikipedia.org/wiki/Eight_queens_puzzle"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hyperlink" Target="https://en.wikipedia.org/wiki/Chess"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3">
            <a:extLst>
              <a:ext uri="{FF2B5EF4-FFF2-40B4-BE49-F238E27FC236}">
                <a16:creationId xmlns:a16="http://schemas.microsoft.com/office/drawing/2014/main" id="{B6F23470-A439-4C05-8318-1C6F8D8D5F91}"/>
              </a:ext>
            </a:extLst>
          </p:cNvPr>
          <p:cNvPicPr>
            <a:picLocks noChangeAspect="1"/>
          </p:cNvPicPr>
          <p:nvPr/>
        </p:nvPicPr>
        <p:blipFill rotWithShape="1">
          <a:blip r:embed="rId4"/>
          <a:srcRect t="6422" b="9308"/>
          <a:stretch/>
        </p:blipFill>
        <p:spPr>
          <a:xfrm>
            <a:off x="20" y="236976"/>
            <a:ext cx="12191980" cy="6857990"/>
          </a:xfrm>
          <a:prstGeom prst="rect">
            <a:avLst/>
          </a:prstGeom>
        </p:spPr>
      </p:pic>
      <p:sp>
        <p:nvSpPr>
          <p:cNvPr id="2" name="Title 1">
            <a:extLst>
              <a:ext uri="{FF2B5EF4-FFF2-40B4-BE49-F238E27FC236}">
                <a16:creationId xmlns:a16="http://schemas.microsoft.com/office/drawing/2014/main" id="{849CA8FE-17DC-43A9-83E5-D24CDA9FA6A8}"/>
              </a:ext>
            </a:extLst>
          </p:cNvPr>
          <p:cNvSpPr>
            <a:spLocks noGrp="1"/>
          </p:cNvSpPr>
          <p:nvPr>
            <p:ph type="ctrTitle"/>
          </p:nvPr>
        </p:nvSpPr>
        <p:spPr>
          <a:xfrm>
            <a:off x="609599" y="4572000"/>
            <a:ext cx="10965141" cy="895244"/>
          </a:xfrm>
          <a:solidFill>
            <a:schemeClr val="tx2"/>
          </a:solidFill>
        </p:spPr>
        <p:txBody>
          <a:bodyPr>
            <a:normAutofit/>
          </a:bodyPr>
          <a:lstStyle/>
          <a:p>
            <a:r>
              <a:rPr lang="en-US" sz="4000">
                <a:solidFill>
                  <a:schemeClr val="bg1"/>
                </a:solidFill>
              </a:rPr>
              <a:t>110: Chess Checkmate</a:t>
            </a:r>
            <a:endParaRPr lang="en-CA" sz="4000">
              <a:solidFill>
                <a:schemeClr val="bg1"/>
              </a:solidFill>
            </a:endParaRPr>
          </a:p>
        </p:txBody>
      </p:sp>
      <p:sp>
        <p:nvSpPr>
          <p:cNvPr id="3" name="Subtitle 2">
            <a:extLst>
              <a:ext uri="{FF2B5EF4-FFF2-40B4-BE49-F238E27FC236}">
                <a16:creationId xmlns:a16="http://schemas.microsoft.com/office/drawing/2014/main" id="{ACF47D94-A056-45D1-B854-B40148882AB7}"/>
              </a:ext>
            </a:extLst>
          </p:cNvPr>
          <p:cNvSpPr>
            <a:spLocks noGrp="1"/>
          </p:cNvSpPr>
          <p:nvPr>
            <p:ph type="subTitle" idx="1"/>
          </p:nvPr>
        </p:nvSpPr>
        <p:spPr>
          <a:xfrm>
            <a:off x="609598" y="5504576"/>
            <a:ext cx="10965142" cy="447491"/>
          </a:xfrm>
          <a:solidFill>
            <a:schemeClr val="tx1">
              <a:lumMod val="50000"/>
              <a:lumOff val="50000"/>
            </a:schemeClr>
          </a:solidFill>
        </p:spPr>
        <p:txBody>
          <a:bodyPr>
            <a:normAutofit/>
          </a:bodyPr>
          <a:lstStyle/>
          <a:p>
            <a:r>
              <a:rPr lang="en-US">
                <a:solidFill>
                  <a:schemeClr val="bg1"/>
                </a:solidFill>
              </a:rPr>
              <a:t>Kevin, Callum, Steven, Evan </a:t>
            </a:r>
            <a:endParaRPr lang="en-CA">
              <a:solidFill>
                <a:schemeClr val="bg1"/>
              </a:solidFill>
            </a:endParaRPr>
          </a:p>
        </p:txBody>
      </p:sp>
      <p:pic>
        <p:nvPicPr>
          <p:cNvPr id="5" name="Slide 1">
            <a:hlinkClick r:id="" action="ppaction://media"/>
            <a:extLst>
              <a:ext uri="{FF2B5EF4-FFF2-40B4-BE49-F238E27FC236}">
                <a16:creationId xmlns:a16="http://schemas.microsoft.com/office/drawing/2014/main" id="{51DA8C66-3F27-4E4B-A377-CB39572E904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9322" y="6371851"/>
            <a:ext cx="730250" cy="730250"/>
          </a:xfrm>
          <a:prstGeom prst="rect">
            <a:avLst/>
          </a:prstGeom>
        </p:spPr>
      </p:pic>
    </p:spTree>
    <p:extLst>
      <p:ext uri="{BB962C8B-B14F-4D97-AF65-F5344CB8AC3E}">
        <p14:creationId xmlns:p14="http://schemas.microsoft.com/office/powerpoint/2010/main" val="25681856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6C11C-7791-45D8-955F-CE3D1F3D81E5}"/>
              </a:ext>
            </a:extLst>
          </p:cNvPr>
          <p:cNvSpPr>
            <a:spLocks noGrp="1"/>
          </p:cNvSpPr>
          <p:nvPr>
            <p:ph type="title"/>
          </p:nvPr>
        </p:nvSpPr>
        <p:spPr>
          <a:xfrm>
            <a:off x="581192" y="702156"/>
            <a:ext cx="11029616" cy="541739"/>
          </a:xfrm>
        </p:spPr>
        <p:txBody>
          <a:bodyPr/>
          <a:lstStyle/>
          <a:p>
            <a:r>
              <a:rPr lang="en-US"/>
              <a:t>Jape Proof 3</a:t>
            </a:r>
          </a:p>
        </p:txBody>
      </p:sp>
      <p:sp>
        <p:nvSpPr>
          <p:cNvPr id="5" name="TextBox 4">
            <a:extLst>
              <a:ext uri="{FF2B5EF4-FFF2-40B4-BE49-F238E27FC236}">
                <a16:creationId xmlns:a16="http://schemas.microsoft.com/office/drawing/2014/main" id="{771888DA-5949-43FF-97C8-A7C3C85B8C6C}"/>
              </a:ext>
            </a:extLst>
          </p:cNvPr>
          <p:cNvSpPr txBox="1"/>
          <p:nvPr/>
        </p:nvSpPr>
        <p:spPr>
          <a:xfrm>
            <a:off x="209910" y="1245079"/>
            <a:ext cx="4209690"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a:t>Given the 3x3 grid below, if there is a queen on B2 and a pawn on C3, we can deduce that there is not safe space for a king to survive the round.</a:t>
            </a:r>
          </a:p>
          <a:p>
            <a:pPr marL="285750" indent="-285750">
              <a:buFont typeface="Wingdings"/>
              <a:buChar char="§"/>
            </a:pPr>
            <a:endParaRPr lang="en-US"/>
          </a:p>
          <a:p>
            <a:pPr marL="285750" indent="-285750">
              <a:buFont typeface="Wingdings"/>
              <a:buChar char="§"/>
            </a:pPr>
            <a:endParaRPr lang="en-US"/>
          </a:p>
          <a:p>
            <a:pPr marL="285750" indent="-285750">
              <a:buFont typeface="Wingdings"/>
              <a:buChar char="§"/>
            </a:pPr>
            <a:endParaRPr lang="en-US"/>
          </a:p>
          <a:p>
            <a:pPr marL="285750" indent="-285750">
              <a:buFont typeface="Wingdings"/>
              <a:buChar char="§"/>
            </a:pPr>
            <a:r>
              <a:rPr lang="en-US"/>
              <a:t>Q is queen</a:t>
            </a:r>
          </a:p>
          <a:p>
            <a:pPr marL="285750" indent="-285750">
              <a:buFont typeface="Wingdings"/>
              <a:buChar char="§"/>
            </a:pPr>
            <a:r>
              <a:rPr lang="en-US"/>
              <a:t>P is pawn</a:t>
            </a:r>
          </a:p>
          <a:p>
            <a:pPr marL="285750" indent="-285750">
              <a:buFont typeface="Wingdings"/>
              <a:buChar char="§"/>
            </a:pPr>
            <a:r>
              <a:rPr lang="en-US"/>
              <a:t>A1 is true when it is not safe</a:t>
            </a:r>
          </a:p>
          <a:p>
            <a:pPr marL="285750" indent="-285750">
              <a:buFont typeface="Wingdings"/>
              <a:buChar char="§"/>
            </a:pPr>
            <a:r>
              <a:rPr lang="en-US"/>
              <a:t>A1 is not true when it is safe</a:t>
            </a:r>
          </a:p>
          <a:p>
            <a:pPr marL="285750" indent="-285750">
              <a:buFont typeface="Wingdings"/>
              <a:buChar char="§"/>
            </a:pPr>
            <a:r>
              <a:rPr lang="en-US"/>
              <a:t>Above two rules apply to all grid squares</a:t>
            </a:r>
          </a:p>
          <a:p>
            <a:pPr marL="285750" indent="-285750">
              <a:buFont typeface="Wingdings"/>
              <a:buChar char="§"/>
            </a:pPr>
            <a:r>
              <a:rPr lang="en-US"/>
              <a:t>Must be no safe squares in the combination of the queen and pawn squares for the entire grid to be not safe, then the regardless of the king's position, it cannot survive the round if it is the opponent's move</a:t>
            </a:r>
          </a:p>
        </p:txBody>
      </p:sp>
      <p:pic>
        <p:nvPicPr>
          <p:cNvPr id="6" name="Picture 6" descr="A close up of text on a white background&#10;&#10;Description automatically generated">
            <a:extLst>
              <a:ext uri="{FF2B5EF4-FFF2-40B4-BE49-F238E27FC236}">
                <a16:creationId xmlns:a16="http://schemas.microsoft.com/office/drawing/2014/main" id="{8EC19D1D-5ED4-472B-A262-D785B34A6E8B}"/>
              </a:ext>
            </a:extLst>
          </p:cNvPr>
          <p:cNvPicPr>
            <a:picLocks noChangeAspect="1"/>
          </p:cNvPicPr>
          <p:nvPr/>
        </p:nvPicPr>
        <p:blipFill>
          <a:blip r:embed="rId4"/>
          <a:stretch>
            <a:fillRect/>
          </a:stretch>
        </p:blipFill>
        <p:spPr>
          <a:xfrm>
            <a:off x="4603839" y="609600"/>
            <a:ext cx="3789457" cy="5911968"/>
          </a:xfrm>
          <a:prstGeom prst="rect">
            <a:avLst/>
          </a:prstGeom>
        </p:spPr>
      </p:pic>
      <p:pic>
        <p:nvPicPr>
          <p:cNvPr id="7" name="Picture 7" descr="Diagram&#10;&#10;Description automatically generated">
            <a:extLst>
              <a:ext uri="{FF2B5EF4-FFF2-40B4-BE49-F238E27FC236}">
                <a16:creationId xmlns:a16="http://schemas.microsoft.com/office/drawing/2014/main" id="{E13B516A-B63B-4BE9-B0A4-4015815F815F}"/>
              </a:ext>
            </a:extLst>
          </p:cNvPr>
          <p:cNvPicPr>
            <a:picLocks noChangeAspect="1"/>
          </p:cNvPicPr>
          <p:nvPr/>
        </p:nvPicPr>
        <p:blipFill>
          <a:blip r:embed="rId5"/>
          <a:stretch>
            <a:fillRect/>
          </a:stretch>
        </p:blipFill>
        <p:spPr>
          <a:xfrm>
            <a:off x="8275608" y="704654"/>
            <a:ext cx="3922143" cy="5750615"/>
          </a:xfrm>
          <a:prstGeom prst="rect">
            <a:avLst/>
          </a:prstGeom>
        </p:spPr>
      </p:pic>
      <p:pic>
        <p:nvPicPr>
          <p:cNvPr id="9" name="Picture 7" descr="A close up of a clock&#10;&#10;Description automatically generated">
            <a:extLst>
              <a:ext uri="{FF2B5EF4-FFF2-40B4-BE49-F238E27FC236}">
                <a16:creationId xmlns:a16="http://schemas.microsoft.com/office/drawing/2014/main" id="{31051163-D631-4168-9E15-94E9FB1A57E9}"/>
              </a:ext>
            </a:extLst>
          </p:cNvPr>
          <p:cNvPicPr>
            <a:picLocks noChangeAspect="1"/>
          </p:cNvPicPr>
          <p:nvPr/>
        </p:nvPicPr>
        <p:blipFill>
          <a:blip r:embed="rId6"/>
          <a:stretch>
            <a:fillRect/>
          </a:stretch>
        </p:blipFill>
        <p:spPr>
          <a:xfrm>
            <a:off x="2306880" y="2439140"/>
            <a:ext cx="1613500" cy="1286055"/>
          </a:xfrm>
          <a:prstGeom prst="rect">
            <a:avLst/>
          </a:prstGeom>
        </p:spPr>
      </p:pic>
      <p:pic>
        <p:nvPicPr>
          <p:cNvPr id="4" name="Slide 10">
            <a:hlinkClick r:id="" action="ppaction://media"/>
            <a:extLst>
              <a:ext uri="{FF2B5EF4-FFF2-40B4-BE49-F238E27FC236}">
                <a16:creationId xmlns:a16="http://schemas.microsoft.com/office/drawing/2014/main" id="{E63B5048-518C-49ED-A7EC-F22D719DA30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59322" y="6129804"/>
            <a:ext cx="730250" cy="730250"/>
          </a:xfrm>
          <a:prstGeom prst="rect">
            <a:avLst/>
          </a:prstGeom>
        </p:spPr>
      </p:pic>
    </p:spTree>
    <p:extLst>
      <p:ext uri="{BB962C8B-B14F-4D97-AF65-F5344CB8AC3E}">
        <p14:creationId xmlns:p14="http://schemas.microsoft.com/office/powerpoint/2010/main" val="24092160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C4C78-CE70-6543-BFC3-9F3D9D67AB67}"/>
              </a:ext>
            </a:extLst>
          </p:cNvPr>
          <p:cNvSpPr>
            <a:spLocks noGrp="1"/>
          </p:cNvSpPr>
          <p:nvPr>
            <p:ph type="title"/>
          </p:nvPr>
        </p:nvSpPr>
        <p:spPr/>
        <p:txBody>
          <a:bodyPr/>
          <a:lstStyle/>
          <a:p>
            <a:r>
              <a:rPr lang="en-US"/>
              <a:t>Model Exploration</a:t>
            </a:r>
          </a:p>
        </p:txBody>
      </p:sp>
      <p:sp>
        <p:nvSpPr>
          <p:cNvPr id="3" name="Content Placeholder 2">
            <a:extLst>
              <a:ext uri="{FF2B5EF4-FFF2-40B4-BE49-F238E27FC236}">
                <a16:creationId xmlns:a16="http://schemas.microsoft.com/office/drawing/2014/main" id="{E476B21B-D291-6041-836A-DD58F565D440}"/>
              </a:ext>
            </a:extLst>
          </p:cNvPr>
          <p:cNvSpPr>
            <a:spLocks noGrp="1"/>
          </p:cNvSpPr>
          <p:nvPr>
            <p:ph idx="1"/>
          </p:nvPr>
        </p:nvSpPr>
        <p:spPr>
          <a:xfrm>
            <a:off x="508621" y="2050578"/>
            <a:ext cx="10173273" cy="4522845"/>
          </a:xfrm>
        </p:spPr>
        <p:txBody>
          <a:bodyPr>
            <a:normAutofit lnSpcReduction="10000"/>
          </a:bodyPr>
          <a:lstStyle/>
          <a:p>
            <a:pPr marL="285750" indent="-285750"/>
            <a:r>
              <a:rPr lang="en-US" sz="1800"/>
              <a:t>We have explored our model by experimenting with different grid sizes from 3x3 to 6x6 and verified that the given s grids are </a:t>
            </a:r>
            <a:r>
              <a:rPr lang="en-US" sz="1800">
                <a:ea typeface="+mn-lt"/>
                <a:cs typeface="+mn-lt"/>
              </a:rPr>
              <a:t>correct. By this</a:t>
            </a:r>
            <a:r>
              <a:rPr lang="en-US" sz="1800"/>
              <a:t>, we mean that the solution we created can interpret different starting grids, and will correctly identify where pieces can move to (and thus, where a King cannot move to). By testing a variety of different piece starting positions, and confirming the correct grid outputs, we have determined that our solution is valid.</a:t>
            </a:r>
            <a:endParaRPr lang="en-US"/>
          </a:p>
          <a:p>
            <a:pPr marL="305435" indent="-305435"/>
            <a:r>
              <a:rPr lang="en-US" sz="1800"/>
              <a:t>We found out that using a 3x3 to 6x6 grid can make our model more clear and easier to understand (</a:t>
            </a:r>
            <a:r>
              <a:rPr lang="en-US" sz="1800">
                <a:ea typeface="+mn-lt"/>
                <a:cs typeface="+mn-lt"/>
              </a:rPr>
              <a:t>the larger the grid, the longer it'll take to solve – so we did not use 8x8 when running the project). Specifically, some complex 5x5 grids will cause the recursion limit to be reached (although this appears to vary depending on the machine the code is running on). As such, the complexity of the models tested were limited in scope (with most of the more complicated models being tested on smaller grid sizes).</a:t>
            </a:r>
          </a:p>
          <a:p>
            <a:pPr marL="305435" indent="-305435"/>
            <a:r>
              <a:rPr lang="en-US" sz="1800"/>
              <a:t>In the </a:t>
            </a:r>
            <a:r>
              <a:rPr lang="en-US" sz="1800">
                <a:ea typeface="+mn-lt"/>
                <a:cs typeface="+mn-lt"/>
              </a:rPr>
              <a:t>python project we determined that a square is safe if and only if there are no pieces that can move into that square (and if the model is satisfiable, then there is a checkmate). For example, one of the tests we did for the 5x5 grid is shown on the right.</a:t>
            </a:r>
          </a:p>
        </p:txBody>
      </p:sp>
      <p:pic>
        <p:nvPicPr>
          <p:cNvPr id="4" name="Picture 4" descr="A close up of a keyboard&#10;&#10;Description automatically generated">
            <a:extLst>
              <a:ext uri="{FF2B5EF4-FFF2-40B4-BE49-F238E27FC236}">
                <a16:creationId xmlns:a16="http://schemas.microsoft.com/office/drawing/2014/main" id="{BF65096B-D25D-4766-8F1C-0C43335ED9D4}"/>
              </a:ext>
            </a:extLst>
          </p:cNvPr>
          <p:cNvPicPr>
            <a:picLocks noChangeAspect="1"/>
          </p:cNvPicPr>
          <p:nvPr/>
        </p:nvPicPr>
        <p:blipFill rotWithShape="1">
          <a:blip r:embed="rId4"/>
          <a:srcRect t="1905" r="-1942" b="-136"/>
          <a:stretch/>
        </p:blipFill>
        <p:spPr>
          <a:xfrm>
            <a:off x="10765420" y="1153886"/>
            <a:ext cx="760900" cy="5241454"/>
          </a:xfrm>
          <a:prstGeom prst="rect">
            <a:avLst/>
          </a:prstGeom>
        </p:spPr>
      </p:pic>
      <p:pic>
        <p:nvPicPr>
          <p:cNvPr id="5" name="Slide 11">
            <a:hlinkClick r:id="" action="ppaction://media"/>
            <a:extLst>
              <a:ext uri="{FF2B5EF4-FFF2-40B4-BE49-F238E27FC236}">
                <a16:creationId xmlns:a16="http://schemas.microsoft.com/office/drawing/2014/main" id="{CCA86482-E2DD-4566-91FC-5EF087253D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9322" y="6129804"/>
            <a:ext cx="730250" cy="730250"/>
          </a:xfrm>
          <a:prstGeom prst="rect">
            <a:avLst/>
          </a:prstGeom>
        </p:spPr>
      </p:pic>
    </p:spTree>
    <p:extLst>
      <p:ext uri="{BB962C8B-B14F-4D97-AF65-F5344CB8AC3E}">
        <p14:creationId xmlns:p14="http://schemas.microsoft.com/office/powerpoint/2010/main" val="4349080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C4C78-CE70-6543-BFC3-9F3D9D67AB67}"/>
              </a:ext>
            </a:extLst>
          </p:cNvPr>
          <p:cNvSpPr>
            <a:spLocks noGrp="1"/>
          </p:cNvSpPr>
          <p:nvPr>
            <p:ph type="title"/>
          </p:nvPr>
        </p:nvSpPr>
        <p:spPr>
          <a:xfrm>
            <a:off x="581192" y="702156"/>
            <a:ext cx="11029616" cy="1188720"/>
          </a:xfrm>
        </p:spPr>
        <p:txBody>
          <a:bodyPr>
            <a:normAutofit/>
          </a:bodyPr>
          <a:lstStyle/>
          <a:p>
            <a:r>
              <a:rPr lang="en-US"/>
              <a:t>Model Exploration (CONT.)</a:t>
            </a:r>
          </a:p>
        </p:txBody>
      </p:sp>
      <p:sp>
        <p:nvSpPr>
          <p:cNvPr id="3" name="Content Placeholder 2">
            <a:extLst>
              <a:ext uri="{FF2B5EF4-FFF2-40B4-BE49-F238E27FC236}">
                <a16:creationId xmlns:a16="http://schemas.microsoft.com/office/drawing/2014/main" id="{E476B21B-D291-6041-836A-DD58F565D440}"/>
              </a:ext>
            </a:extLst>
          </p:cNvPr>
          <p:cNvSpPr>
            <a:spLocks noGrp="1"/>
          </p:cNvSpPr>
          <p:nvPr>
            <p:ph idx="1"/>
          </p:nvPr>
        </p:nvSpPr>
        <p:spPr>
          <a:xfrm>
            <a:off x="581193" y="1894487"/>
            <a:ext cx="5644194" cy="4681498"/>
          </a:xfrm>
        </p:spPr>
        <p:txBody>
          <a:bodyPr vert="horz" lIns="91440" tIns="45720" rIns="91440" bIns="45720" rtlCol="0" anchor="t">
            <a:normAutofit/>
          </a:bodyPr>
          <a:lstStyle/>
          <a:p>
            <a:pPr marL="285750" indent="-285750"/>
            <a:r>
              <a:rPr lang="en-US" u="sng"/>
              <a:t>Model Exploration Example 1</a:t>
            </a:r>
            <a:r>
              <a:rPr lang="en-US"/>
              <a:t>:</a:t>
            </a:r>
          </a:p>
          <a:p>
            <a:pPr marL="285750" indent="-285750"/>
            <a:r>
              <a:rPr lang="en-US"/>
              <a:t>Initial board configuration given on the right (a 4x4 grid)</a:t>
            </a:r>
          </a:p>
          <a:p>
            <a:pPr marL="285750" indent="-285750"/>
            <a:r>
              <a:rPr lang="en-US"/>
              <a:t>Given 1 enemy king to place</a:t>
            </a:r>
          </a:p>
          <a:p>
            <a:pPr marL="285750" indent="-285750"/>
            <a:endParaRPr lang="en-US"/>
          </a:p>
          <a:p>
            <a:pPr marL="285750" indent="-285750"/>
            <a:r>
              <a:rPr lang="en-US"/>
              <a:t>Results:</a:t>
            </a:r>
          </a:p>
          <a:p>
            <a:pPr marL="610235" lvl="1" indent="-285750"/>
            <a:r>
              <a:rPr lang="en-US"/>
              <a:t>2 solutions found</a:t>
            </a:r>
          </a:p>
          <a:p>
            <a:pPr marL="610235" lvl="1" indent="-285750"/>
            <a:r>
              <a:rPr lang="en-US"/>
              <a:t>Enemy king can be placed in one of the two squares directly below the rook (such that the king blocks the enemy king from moving, and the rook protects the added king)</a:t>
            </a:r>
          </a:p>
          <a:p>
            <a:pPr marL="610235" lvl="1" indent="-285750"/>
            <a:r>
              <a:rPr lang="en-US"/>
              <a:t>Shows how having one piece beside the white King, while protected by another is a good technique for checkmate (the piece beside the white king can be anything, however the king and queen are ideal due to the variety of movements they can perform) </a:t>
            </a:r>
          </a:p>
          <a:p>
            <a:pPr marL="610235" lvl="1" indent="-285750"/>
            <a:endParaRPr lang="en-US"/>
          </a:p>
          <a:p>
            <a:pPr marL="610235" lvl="1" indent="-285750"/>
            <a:endParaRPr lang="en-US"/>
          </a:p>
          <a:p>
            <a:pPr marL="610235" lvl="1" indent="-285750"/>
            <a:endParaRPr lang="en-US"/>
          </a:p>
        </p:txBody>
      </p:sp>
      <p:pic>
        <p:nvPicPr>
          <p:cNvPr id="5" name="Picture 5" descr="Shape, logo, company name, square&#10;&#10;Description automatically generated">
            <a:extLst>
              <a:ext uri="{FF2B5EF4-FFF2-40B4-BE49-F238E27FC236}">
                <a16:creationId xmlns:a16="http://schemas.microsoft.com/office/drawing/2014/main" id="{5B2B16DA-180A-46BC-B9AB-3B5F622868D9}"/>
              </a:ext>
            </a:extLst>
          </p:cNvPr>
          <p:cNvPicPr>
            <a:picLocks noChangeAspect="1"/>
          </p:cNvPicPr>
          <p:nvPr/>
        </p:nvPicPr>
        <p:blipFill rotWithShape="1">
          <a:blip r:embed="rId4"/>
          <a:srcRect r="-2" b="1316"/>
          <a:stretch/>
        </p:blipFill>
        <p:spPr>
          <a:xfrm>
            <a:off x="8051799" y="2340864"/>
            <a:ext cx="3683001" cy="3634486"/>
          </a:xfrm>
          <a:prstGeom prst="rect">
            <a:avLst/>
          </a:prstGeom>
        </p:spPr>
      </p:pic>
      <p:pic>
        <p:nvPicPr>
          <p:cNvPr id="9" name="Picture 9" descr="Shape, company name, square&#10;&#10;Description automatically generated">
            <a:extLst>
              <a:ext uri="{FF2B5EF4-FFF2-40B4-BE49-F238E27FC236}">
                <a16:creationId xmlns:a16="http://schemas.microsoft.com/office/drawing/2014/main" id="{5762BF9F-0204-4C27-903E-4EDD9A5D2AB1}"/>
              </a:ext>
            </a:extLst>
          </p:cNvPr>
          <p:cNvPicPr>
            <a:picLocks noChangeAspect="1"/>
          </p:cNvPicPr>
          <p:nvPr/>
        </p:nvPicPr>
        <p:blipFill rotWithShape="1">
          <a:blip r:embed="rId5"/>
          <a:srcRect r="1689" b="680"/>
          <a:stretch/>
        </p:blipFill>
        <p:spPr>
          <a:xfrm>
            <a:off x="6095452" y="3186664"/>
            <a:ext cx="1674667" cy="1683817"/>
          </a:xfrm>
          <a:prstGeom prst="rect">
            <a:avLst/>
          </a:prstGeom>
        </p:spPr>
      </p:pic>
      <p:pic>
        <p:nvPicPr>
          <p:cNvPr id="10" name="Picture 10" descr="Shape, logo, company name, square&#10;&#10;Description automatically generated">
            <a:extLst>
              <a:ext uri="{FF2B5EF4-FFF2-40B4-BE49-F238E27FC236}">
                <a16:creationId xmlns:a16="http://schemas.microsoft.com/office/drawing/2014/main" id="{A21417D3-F080-4D12-B50A-52149338F6F0}"/>
              </a:ext>
            </a:extLst>
          </p:cNvPr>
          <p:cNvPicPr>
            <a:picLocks noChangeAspect="1"/>
          </p:cNvPicPr>
          <p:nvPr/>
        </p:nvPicPr>
        <p:blipFill rotWithShape="1">
          <a:blip r:embed="rId6"/>
          <a:srcRect r="678" b="678"/>
          <a:stretch/>
        </p:blipFill>
        <p:spPr>
          <a:xfrm>
            <a:off x="6096656" y="5049643"/>
            <a:ext cx="1665240" cy="1674533"/>
          </a:xfrm>
          <a:prstGeom prst="rect">
            <a:avLst/>
          </a:prstGeom>
        </p:spPr>
      </p:pic>
      <p:sp>
        <p:nvSpPr>
          <p:cNvPr id="4" name="TextBox 3">
            <a:extLst>
              <a:ext uri="{FF2B5EF4-FFF2-40B4-BE49-F238E27FC236}">
                <a16:creationId xmlns:a16="http://schemas.microsoft.com/office/drawing/2014/main" id="{D95ACB36-40AC-41A9-964B-D252D881F543}"/>
              </a:ext>
            </a:extLst>
          </p:cNvPr>
          <p:cNvSpPr txBox="1"/>
          <p:nvPr/>
        </p:nvSpPr>
        <p:spPr>
          <a:xfrm>
            <a:off x="5988424" y="285077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Solutions:</a:t>
            </a:r>
          </a:p>
        </p:txBody>
      </p:sp>
      <p:sp>
        <p:nvSpPr>
          <p:cNvPr id="6" name="TextBox 5">
            <a:extLst>
              <a:ext uri="{FF2B5EF4-FFF2-40B4-BE49-F238E27FC236}">
                <a16:creationId xmlns:a16="http://schemas.microsoft.com/office/drawing/2014/main" id="{657F7457-2D0B-494C-A800-0723AACE8F8E}"/>
              </a:ext>
            </a:extLst>
          </p:cNvPr>
          <p:cNvSpPr txBox="1"/>
          <p:nvPr/>
        </p:nvSpPr>
        <p:spPr>
          <a:xfrm>
            <a:off x="7978589" y="197223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Starting grid:</a:t>
            </a:r>
          </a:p>
        </p:txBody>
      </p:sp>
      <p:pic>
        <p:nvPicPr>
          <p:cNvPr id="7" name="Slide 12">
            <a:hlinkClick r:id="" action="ppaction://media"/>
            <a:extLst>
              <a:ext uri="{FF2B5EF4-FFF2-40B4-BE49-F238E27FC236}">
                <a16:creationId xmlns:a16="http://schemas.microsoft.com/office/drawing/2014/main" id="{BE818484-3AFA-4265-BEAB-607F9F53A53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59322" y="6129804"/>
            <a:ext cx="730250" cy="730250"/>
          </a:xfrm>
          <a:prstGeom prst="rect">
            <a:avLst/>
          </a:prstGeom>
        </p:spPr>
      </p:pic>
    </p:spTree>
    <p:extLst>
      <p:ext uri="{BB962C8B-B14F-4D97-AF65-F5344CB8AC3E}">
        <p14:creationId xmlns:p14="http://schemas.microsoft.com/office/powerpoint/2010/main" val="37479086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nextCondLst>
                <p:cond evt="onClick" delay="0">
                  <p:tgtEl>
                    <p:spTgt spid="7"/>
                  </p:tgtEl>
                </p:cond>
              </p:nextCondLst>
            </p:seq>
            <p:audio>
              <p:cMediaNode>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C4C78-CE70-6543-BFC3-9F3D9D67AB67}"/>
              </a:ext>
            </a:extLst>
          </p:cNvPr>
          <p:cNvSpPr>
            <a:spLocks noGrp="1"/>
          </p:cNvSpPr>
          <p:nvPr>
            <p:ph type="title"/>
          </p:nvPr>
        </p:nvSpPr>
        <p:spPr>
          <a:xfrm>
            <a:off x="581192" y="702156"/>
            <a:ext cx="11029616" cy="1188720"/>
          </a:xfrm>
        </p:spPr>
        <p:txBody>
          <a:bodyPr>
            <a:normAutofit/>
          </a:bodyPr>
          <a:lstStyle/>
          <a:p>
            <a:r>
              <a:rPr lang="en-US"/>
              <a:t>Model Exploration (CONT.)</a:t>
            </a:r>
          </a:p>
        </p:txBody>
      </p:sp>
      <p:sp>
        <p:nvSpPr>
          <p:cNvPr id="3" name="Content Placeholder 2">
            <a:extLst>
              <a:ext uri="{FF2B5EF4-FFF2-40B4-BE49-F238E27FC236}">
                <a16:creationId xmlns:a16="http://schemas.microsoft.com/office/drawing/2014/main" id="{E476B21B-D291-6041-836A-DD58F565D440}"/>
              </a:ext>
            </a:extLst>
          </p:cNvPr>
          <p:cNvSpPr>
            <a:spLocks noGrp="1"/>
          </p:cNvSpPr>
          <p:nvPr>
            <p:ph idx="1"/>
          </p:nvPr>
        </p:nvSpPr>
        <p:spPr>
          <a:xfrm>
            <a:off x="581193" y="1885523"/>
            <a:ext cx="7024758" cy="4080535"/>
          </a:xfrm>
        </p:spPr>
        <p:txBody>
          <a:bodyPr vert="horz" lIns="91440" tIns="45720" rIns="91440" bIns="45720" rtlCol="0">
            <a:normAutofit/>
          </a:bodyPr>
          <a:lstStyle/>
          <a:p>
            <a:pPr marL="285750" indent="-285750"/>
            <a:r>
              <a:rPr lang="en-US" u="sng"/>
              <a:t>Model Exploration Example 2</a:t>
            </a:r>
            <a:r>
              <a:rPr lang="en-US"/>
              <a:t>:</a:t>
            </a:r>
          </a:p>
          <a:p>
            <a:pPr marL="285750" indent="-285750"/>
            <a:r>
              <a:rPr lang="en-US"/>
              <a:t>Initial board configuration given on the right (a 4x4 grid)</a:t>
            </a:r>
          </a:p>
          <a:p>
            <a:pPr marL="285750" indent="-285750"/>
            <a:r>
              <a:rPr lang="en-US"/>
              <a:t>Given 1 queen and 1 pawn to place</a:t>
            </a:r>
          </a:p>
          <a:p>
            <a:pPr marL="285750" indent="-285750"/>
            <a:endParaRPr lang="en-US"/>
          </a:p>
          <a:p>
            <a:pPr marL="285750" indent="-285750"/>
            <a:r>
              <a:rPr lang="en-US"/>
              <a:t>Results:</a:t>
            </a:r>
          </a:p>
          <a:p>
            <a:pPr marL="610235" lvl="1" indent="-285750"/>
            <a:r>
              <a:rPr lang="en-US"/>
              <a:t>3 solutions found below</a:t>
            </a:r>
          </a:p>
          <a:p>
            <a:pPr marL="610235" lvl="1" indent="-285750"/>
            <a:r>
              <a:rPr lang="en-US"/>
              <a:t>All use a queen defending the pawn, or vice versa to achieve checkmate (showing that these are common or more ideal techniques for achieving checkmate with only a few pieces)</a:t>
            </a:r>
          </a:p>
          <a:p>
            <a:pPr marL="610235" lvl="1" indent="-285750"/>
            <a:endParaRPr lang="en-US"/>
          </a:p>
          <a:p>
            <a:pPr marL="610235" lvl="1" indent="-285750"/>
            <a:endParaRPr lang="en-US"/>
          </a:p>
          <a:p>
            <a:pPr marL="610235" lvl="1" indent="-285750"/>
            <a:endParaRPr lang="en-US"/>
          </a:p>
        </p:txBody>
      </p:sp>
      <p:pic>
        <p:nvPicPr>
          <p:cNvPr id="4" name="Picture 5" descr="Shape, square&#10;&#10;Description automatically generated">
            <a:extLst>
              <a:ext uri="{FF2B5EF4-FFF2-40B4-BE49-F238E27FC236}">
                <a16:creationId xmlns:a16="http://schemas.microsoft.com/office/drawing/2014/main" id="{12F43510-38B8-4285-96D7-58B63DDA6595}"/>
              </a:ext>
            </a:extLst>
          </p:cNvPr>
          <p:cNvPicPr>
            <a:picLocks noChangeAspect="1"/>
          </p:cNvPicPr>
          <p:nvPr/>
        </p:nvPicPr>
        <p:blipFill rotWithShape="1">
          <a:blip r:embed="rId4"/>
          <a:srcRect r="-3" b="632"/>
          <a:stretch/>
        </p:blipFill>
        <p:spPr>
          <a:xfrm>
            <a:off x="8087658" y="2403617"/>
            <a:ext cx="3683001" cy="3634486"/>
          </a:xfrm>
          <a:prstGeom prst="rect">
            <a:avLst/>
          </a:prstGeom>
        </p:spPr>
      </p:pic>
      <p:pic>
        <p:nvPicPr>
          <p:cNvPr id="6" name="Picture 6" descr="Shape, company name, square&#10;&#10;Description automatically generated">
            <a:extLst>
              <a:ext uri="{FF2B5EF4-FFF2-40B4-BE49-F238E27FC236}">
                <a16:creationId xmlns:a16="http://schemas.microsoft.com/office/drawing/2014/main" id="{C915D888-4274-44EB-92D5-410ACCA316DC}"/>
              </a:ext>
            </a:extLst>
          </p:cNvPr>
          <p:cNvPicPr>
            <a:picLocks noChangeAspect="1"/>
          </p:cNvPicPr>
          <p:nvPr/>
        </p:nvPicPr>
        <p:blipFill>
          <a:blip r:embed="rId5"/>
          <a:stretch>
            <a:fillRect/>
          </a:stretch>
        </p:blipFill>
        <p:spPr>
          <a:xfrm>
            <a:off x="581025" y="5281613"/>
            <a:ext cx="1381125" cy="1371600"/>
          </a:xfrm>
          <a:prstGeom prst="rect">
            <a:avLst/>
          </a:prstGeom>
        </p:spPr>
      </p:pic>
      <p:pic>
        <p:nvPicPr>
          <p:cNvPr id="7" name="Picture 7" descr="Shape, company name, square&#10;&#10;Description automatically generated">
            <a:extLst>
              <a:ext uri="{FF2B5EF4-FFF2-40B4-BE49-F238E27FC236}">
                <a16:creationId xmlns:a16="http://schemas.microsoft.com/office/drawing/2014/main" id="{732F6A47-D67D-4723-8C66-BAF8BAABD9A5}"/>
              </a:ext>
            </a:extLst>
          </p:cNvPr>
          <p:cNvPicPr>
            <a:picLocks noChangeAspect="1"/>
          </p:cNvPicPr>
          <p:nvPr/>
        </p:nvPicPr>
        <p:blipFill>
          <a:blip r:embed="rId6"/>
          <a:stretch>
            <a:fillRect/>
          </a:stretch>
        </p:blipFill>
        <p:spPr>
          <a:xfrm>
            <a:off x="2400300" y="5281580"/>
            <a:ext cx="1381125" cy="1362141"/>
          </a:xfrm>
          <a:prstGeom prst="rect">
            <a:avLst/>
          </a:prstGeom>
        </p:spPr>
      </p:pic>
      <p:pic>
        <p:nvPicPr>
          <p:cNvPr id="8" name="Picture 8" descr="A picture containing object, person&#10;&#10;Description automatically generated">
            <a:extLst>
              <a:ext uri="{FF2B5EF4-FFF2-40B4-BE49-F238E27FC236}">
                <a16:creationId xmlns:a16="http://schemas.microsoft.com/office/drawing/2014/main" id="{259D226F-4432-424D-8AAB-D12343F7A16A}"/>
              </a:ext>
            </a:extLst>
          </p:cNvPr>
          <p:cNvPicPr>
            <a:picLocks noChangeAspect="1"/>
          </p:cNvPicPr>
          <p:nvPr/>
        </p:nvPicPr>
        <p:blipFill>
          <a:blip r:embed="rId7"/>
          <a:stretch>
            <a:fillRect/>
          </a:stretch>
        </p:blipFill>
        <p:spPr>
          <a:xfrm>
            <a:off x="4219575" y="5281613"/>
            <a:ext cx="1381125" cy="1371600"/>
          </a:xfrm>
          <a:prstGeom prst="rect">
            <a:avLst/>
          </a:prstGeom>
        </p:spPr>
      </p:pic>
      <p:sp>
        <p:nvSpPr>
          <p:cNvPr id="5" name="TextBox 4">
            <a:extLst>
              <a:ext uri="{FF2B5EF4-FFF2-40B4-BE49-F238E27FC236}">
                <a16:creationId xmlns:a16="http://schemas.microsoft.com/office/drawing/2014/main" id="{5460DDD8-1859-4BD1-99DD-D5E114C6D1EA}"/>
              </a:ext>
            </a:extLst>
          </p:cNvPr>
          <p:cNvSpPr txBox="1"/>
          <p:nvPr/>
        </p:nvSpPr>
        <p:spPr>
          <a:xfrm>
            <a:off x="484095" y="49395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Solutions:</a:t>
            </a:r>
          </a:p>
        </p:txBody>
      </p:sp>
      <p:sp>
        <p:nvSpPr>
          <p:cNvPr id="11" name="TextBox 10">
            <a:extLst>
              <a:ext uri="{FF2B5EF4-FFF2-40B4-BE49-F238E27FC236}">
                <a16:creationId xmlns:a16="http://schemas.microsoft.com/office/drawing/2014/main" id="{7528541A-9C7E-4823-9D42-64248E17B1C6}"/>
              </a:ext>
            </a:extLst>
          </p:cNvPr>
          <p:cNvSpPr txBox="1"/>
          <p:nvPr/>
        </p:nvSpPr>
        <p:spPr>
          <a:xfrm>
            <a:off x="7978589" y="197223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Starting grid:</a:t>
            </a:r>
          </a:p>
        </p:txBody>
      </p:sp>
      <p:pic>
        <p:nvPicPr>
          <p:cNvPr id="12" name="Slide 13">
            <a:hlinkClick r:id="" action="ppaction://media"/>
            <a:extLst>
              <a:ext uri="{FF2B5EF4-FFF2-40B4-BE49-F238E27FC236}">
                <a16:creationId xmlns:a16="http://schemas.microsoft.com/office/drawing/2014/main" id="{E04233BF-8FD4-426B-820C-AFECAB27061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59322" y="6129804"/>
            <a:ext cx="730250" cy="730250"/>
          </a:xfrm>
          <a:prstGeom prst="rect">
            <a:avLst/>
          </a:prstGeom>
        </p:spPr>
      </p:pic>
    </p:spTree>
    <p:extLst>
      <p:ext uri="{BB962C8B-B14F-4D97-AF65-F5344CB8AC3E}">
        <p14:creationId xmlns:p14="http://schemas.microsoft.com/office/powerpoint/2010/main" val="14920717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2"/>
                                        </p:tgtEl>
                                      </p:cBhvr>
                                    </p:cmd>
                                  </p:childTnLst>
                                </p:cTn>
                              </p:par>
                            </p:childTnLst>
                          </p:cTn>
                        </p:par>
                      </p:childTnLst>
                    </p:cTn>
                  </p:par>
                </p:childTnLst>
              </p:cTn>
              <p:nextCondLst>
                <p:cond evt="onClick" delay="0">
                  <p:tgtEl>
                    <p:spTgt spid="12"/>
                  </p:tgtEl>
                </p:cond>
              </p:nextCondLst>
            </p:seq>
            <p:audio>
              <p:cMediaNode>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C4C78-CE70-6543-BFC3-9F3D9D67AB67}"/>
              </a:ext>
            </a:extLst>
          </p:cNvPr>
          <p:cNvSpPr>
            <a:spLocks noGrp="1"/>
          </p:cNvSpPr>
          <p:nvPr>
            <p:ph type="title"/>
          </p:nvPr>
        </p:nvSpPr>
        <p:spPr>
          <a:xfrm>
            <a:off x="581192" y="702156"/>
            <a:ext cx="11029616" cy="1188720"/>
          </a:xfrm>
        </p:spPr>
        <p:txBody>
          <a:bodyPr>
            <a:normAutofit/>
          </a:bodyPr>
          <a:lstStyle/>
          <a:p>
            <a:r>
              <a:rPr lang="en-US"/>
              <a:t>Model Exploration (CONT.)</a:t>
            </a:r>
          </a:p>
        </p:txBody>
      </p:sp>
      <p:sp>
        <p:nvSpPr>
          <p:cNvPr id="3" name="Content Placeholder 2">
            <a:extLst>
              <a:ext uri="{FF2B5EF4-FFF2-40B4-BE49-F238E27FC236}">
                <a16:creationId xmlns:a16="http://schemas.microsoft.com/office/drawing/2014/main" id="{E476B21B-D291-6041-836A-DD58F565D440}"/>
              </a:ext>
            </a:extLst>
          </p:cNvPr>
          <p:cNvSpPr>
            <a:spLocks noGrp="1"/>
          </p:cNvSpPr>
          <p:nvPr>
            <p:ph idx="1"/>
          </p:nvPr>
        </p:nvSpPr>
        <p:spPr>
          <a:xfrm>
            <a:off x="581193" y="2062957"/>
            <a:ext cx="5724876" cy="3903429"/>
          </a:xfrm>
        </p:spPr>
        <p:txBody>
          <a:bodyPr vert="horz" lIns="91440" tIns="45720" rIns="91440" bIns="45720" rtlCol="0">
            <a:normAutofit/>
          </a:bodyPr>
          <a:lstStyle/>
          <a:p>
            <a:pPr marL="285750" indent="-285750"/>
            <a:r>
              <a:rPr lang="en-US" u="sng"/>
              <a:t>Model Exploration Example 3</a:t>
            </a:r>
            <a:r>
              <a:rPr lang="en-US"/>
              <a:t>:</a:t>
            </a:r>
          </a:p>
          <a:p>
            <a:pPr marL="285750" indent="-285750"/>
            <a:r>
              <a:rPr lang="en-US"/>
              <a:t>Initial board configuration given on the right (a 5x5 grid)</a:t>
            </a:r>
          </a:p>
          <a:p>
            <a:pPr marL="285750" indent="-285750"/>
            <a:r>
              <a:rPr lang="en-US"/>
              <a:t>Given 1 bishop to place</a:t>
            </a:r>
          </a:p>
          <a:p>
            <a:pPr marL="285750" indent="-285750"/>
            <a:endParaRPr lang="en-US"/>
          </a:p>
          <a:p>
            <a:pPr marL="285750" indent="-285750"/>
            <a:r>
              <a:rPr lang="en-US"/>
              <a:t>Results:</a:t>
            </a:r>
          </a:p>
          <a:p>
            <a:pPr marL="610235" lvl="1" indent="-285750"/>
            <a:r>
              <a:rPr lang="en-US"/>
              <a:t>6 solutions found below</a:t>
            </a:r>
          </a:p>
          <a:p>
            <a:pPr marL="610235" lvl="1" indent="-285750"/>
            <a:r>
              <a:rPr lang="en-US"/>
              <a:t>Here, we can see that a queen is incredibly useful in making checkmate (as long as a queen is beside the white King and is protected, checkmate is achieved)</a:t>
            </a:r>
          </a:p>
          <a:p>
            <a:pPr marL="610235" lvl="1" indent="-285750"/>
            <a:endParaRPr lang="en-US"/>
          </a:p>
          <a:p>
            <a:pPr marL="610235" lvl="1" indent="-285750"/>
            <a:endParaRPr lang="en-US"/>
          </a:p>
          <a:p>
            <a:pPr marL="610235" lvl="1" indent="-285750"/>
            <a:endParaRPr lang="en-US"/>
          </a:p>
        </p:txBody>
      </p:sp>
      <p:pic>
        <p:nvPicPr>
          <p:cNvPr id="13" name="Picture 13" descr="A picture containing object, person, room&#10;&#10;Description automatically generated">
            <a:extLst>
              <a:ext uri="{FF2B5EF4-FFF2-40B4-BE49-F238E27FC236}">
                <a16:creationId xmlns:a16="http://schemas.microsoft.com/office/drawing/2014/main" id="{96B299B9-B5FF-41B6-A22D-D0CC0FDE7A1D}"/>
              </a:ext>
            </a:extLst>
          </p:cNvPr>
          <p:cNvPicPr>
            <a:picLocks noChangeAspect="1"/>
          </p:cNvPicPr>
          <p:nvPr/>
        </p:nvPicPr>
        <p:blipFill>
          <a:blip r:embed="rId4"/>
          <a:stretch>
            <a:fillRect/>
          </a:stretch>
        </p:blipFill>
        <p:spPr>
          <a:xfrm>
            <a:off x="3413148" y="5291253"/>
            <a:ext cx="1358591" cy="1349298"/>
          </a:xfrm>
          <a:prstGeom prst="rect">
            <a:avLst/>
          </a:prstGeom>
        </p:spPr>
      </p:pic>
      <p:pic>
        <p:nvPicPr>
          <p:cNvPr id="14" name="Picture 14" descr="A picture containing object, person, toy&#10;&#10;Description automatically generated">
            <a:extLst>
              <a:ext uri="{FF2B5EF4-FFF2-40B4-BE49-F238E27FC236}">
                <a16:creationId xmlns:a16="http://schemas.microsoft.com/office/drawing/2014/main" id="{C84136AE-66AB-473C-A388-34CB6E88E6B4}"/>
              </a:ext>
            </a:extLst>
          </p:cNvPr>
          <p:cNvPicPr>
            <a:picLocks noChangeAspect="1"/>
          </p:cNvPicPr>
          <p:nvPr/>
        </p:nvPicPr>
        <p:blipFill>
          <a:blip r:embed="rId5"/>
          <a:stretch>
            <a:fillRect/>
          </a:stretch>
        </p:blipFill>
        <p:spPr>
          <a:xfrm>
            <a:off x="4890028" y="5287443"/>
            <a:ext cx="1358591" cy="1356918"/>
          </a:xfrm>
          <a:prstGeom prst="rect">
            <a:avLst/>
          </a:prstGeom>
        </p:spPr>
      </p:pic>
      <p:pic>
        <p:nvPicPr>
          <p:cNvPr id="15" name="Picture 15" descr="A picture containing object, person&#10;&#10;Description automatically generated">
            <a:extLst>
              <a:ext uri="{FF2B5EF4-FFF2-40B4-BE49-F238E27FC236}">
                <a16:creationId xmlns:a16="http://schemas.microsoft.com/office/drawing/2014/main" id="{F25E5189-A9A2-4BDF-81BE-9EC2D25FFDBF}"/>
              </a:ext>
            </a:extLst>
          </p:cNvPr>
          <p:cNvPicPr>
            <a:picLocks noChangeAspect="1"/>
          </p:cNvPicPr>
          <p:nvPr/>
        </p:nvPicPr>
        <p:blipFill>
          <a:blip r:embed="rId6"/>
          <a:stretch>
            <a:fillRect/>
          </a:stretch>
        </p:blipFill>
        <p:spPr>
          <a:xfrm>
            <a:off x="6362535" y="3798274"/>
            <a:ext cx="1358591" cy="1388162"/>
          </a:xfrm>
          <a:prstGeom prst="rect">
            <a:avLst/>
          </a:prstGeom>
        </p:spPr>
      </p:pic>
      <p:pic>
        <p:nvPicPr>
          <p:cNvPr id="16" name="Picture 16" descr="A picture containing object, person&#10;&#10;Description automatically generated">
            <a:extLst>
              <a:ext uri="{FF2B5EF4-FFF2-40B4-BE49-F238E27FC236}">
                <a16:creationId xmlns:a16="http://schemas.microsoft.com/office/drawing/2014/main" id="{B63C5D64-32C5-41C4-8AA5-B118FC0F44A2}"/>
              </a:ext>
            </a:extLst>
          </p:cNvPr>
          <p:cNvPicPr>
            <a:picLocks noChangeAspect="1"/>
          </p:cNvPicPr>
          <p:nvPr/>
        </p:nvPicPr>
        <p:blipFill>
          <a:blip r:embed="rId7"/>
          <a:stretch>
            <a:fillRect/>
          </a:stretch>
        </p:blipFill>
        <p:spPr>
          <a:xfrm>
            <a:off x="6360240" y="5295370"/>
            <a:ext cx="1349627" cy="1352325"/>
          </a:xfrm>
          <a:prstGeom prst="rect">
            <a:avLst/>
          </a:prstGeom>
        </p:spPr>
      </p:pic>
      <p:pic>
        <p:nvPicPr>
          <p:cNvPr id="17" name="Picture 17" descr="Shape, company name, square&#10;&#10;Description automatically generated">
            <a:extLst>
              <a:ext uri="{FF2B5EF4-FFF2-40B4-BE49-F238E27FC236}">
                <a16:creationId xmlns:a16="http://schemas.microsoft.com/office/drawing/2014/main" id="{3528279F-79F8-4D72-ABFF-FE425FCF350F}"/>
              </a:ext>
            </a:extLst>
          </p:cNvPr>
          <p:cNvPicPr>
            <a:picLocks noChangeAspect="1"/>
          </p:cNvPicPr>
          <p:nvPr/>
        </p:nvPicPr>
        <p:blipFill rotWithShape="1">
          <a:blip r:embed="rId8"/>
          <a:srcRect r="452" b="230"/>
          <a:stretch/>
        </p:blipFill>
        <p:spPr>
          <a:xfrm>
            <a:off x="8138751" y="2435743"/>
            <a:ext cx="3472068" cy="3411910"/>
          </a:xfrm>
          <a:prstGeom prst="rect">
            <a:avLst/>
          </a:prstGeom>
        </p:spPr>
      </p:pic>
      <p:pic>
        <p:nvPicPr>
          <p:cNvPr id="18" name="Picture 18" descr="A picture containing object, person, toy, bird&#10;&#10;Description automatically generated">
            <a:extLst>
              <a:ext uri="{FF2B5EF4-FFF2-40B4-BE49-F238E27FC236}">
                <a16:creationId xmlns:a16="http://schemas.microsoft.com/office/drawing/2014/main" id="{0B9BF8E8-6571-405C-9601-E398E06B9EF2}"/>
              </a:ext>
            </a:extLst>
          </p:cNvPr>
          <p:cNvPicPr>
            <a:picLocks noChangeAspect="1"/>
          </p:cNvPicPr>
          <p:nvPr/>
        </p:nvPicPr>
        <p:blipFill>
          <a:blip r:embed="rId9"/>
          <a:stretch>
            <a:fillRect/>
          </a:stretch>
        </p:blipFill>
        <p:spPr>
          <a:xfrm>
            <a:off x="440473" y="5291253"/>
            <a:ext cx="1358591" cy="1349298"/>
          </a:xfrm>
          <a:prstGeom prst="rect">
            <a:avLst/>
          </a:prstGeom>
        </p:spPr>
      </p:pic>
      <p:pic>
        <p:nvPicPr>
          <p:cNvPr id="19" name="Picture 19" descr="A picture containing object, person&#10;&#10;Description automatically generated">
            <a:extLst>
              <a:ext uri="{FF2B5EF4-FFF2-40B4-BE49-F238E27FC236}">
                <a16:creationId xmlns:a16="http://schemas.microsoft.com/office/drawing/2014/main" id="{120DC453-29D9-4AD6-A431-6FB8CBC0DEAF}"/>
              </a:ext>
            </a:extLst>
          </p:cNvPr>
          <p:cNvPicPr>
            <a:picLocks noChangeAspect="1"/>
          </p:cNvPicPr>
          <p:nvPr/>
        </p:nvPicPr>
        <p:blipFill rotWithShape="1">
          <a:blip r:embed="rId10"/>
          <a:srcRect t="-278" r="1370" b="958"/>
          <a:stretch/>
        </p:blipFill>
        <p:spPr>
          <a:xfrm>
            <a:off x="1944576" y="5291253"/>
            <a:ext cx="1339982" cy="1351052"/>
          </a:xfrm>
          <a:prstGeom prst="rect">
            <a:avLst/>
          </a:prstGeom>
        </p:spPr>
      </p:pic>
      <p:sp>
        <p:nvSpPr>
          <p:cNvPr id="4" name="TextBox 3">
            <a:extLst>
              <a:ext uri="{FF2B5EF4-FFF2-40B4-BE49-F238E27FC236}">
                <a16:creationId xmlns:a16="http://schemas.microsoft.com/office/drawing/2014/main" id="{FFC050BA-2FA2-4FF8-BC15-4B76B8E42D2C}"/>
              </a:ext>
            </a:extLst>
          </p:cNvPr>
          <p:cNvSpPr txBox="1"/>
          <p:nvPr/>
        </p:nvSpPr>
        <p:spPr>
          <a:xfrm>
            <a:off x="8059271" y="206188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Starting grid:</a:t>
            </a:r>
          </a:p>
        </p:txBody>
      </p:sp>
      <p:sp>
        <p:nvSpPr>
          <p:cNvPr id="5" name="TextBox 4">
            <a:extLst>
              <a:ext uri="{FF2B5EF4-FFF2-40B4-BE49-F238E27FC236}">
                <a16:creationId xmlns:a16="http://schemas.microsoft.com/office/drawing/2014/main" id="{BA5F5542-15DB-4ABB-9DB7-2FDD5AC07372}"/>
              </a:ext>
            </a:extLst>
          </p:cNvPr>
          <p:cNvSpPr txBox="1"/>
          <p:nvPr/>
        </p:nvSpPr>
        <p:spPr>
          <a:xfrm>
            <a:off x="340660" y="50023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Solutions:</a:t>
            </a:r>
          </a:p>
        </p:txBody>
      </p:sp>
      <p:pic>
        <p:nvPicPr>
          <p:cNvPr id="6" name="Slide 14">
            <a:hlinkClick r:id="" action="ppaction://media"/>
            <a:extLst>
              <a:ext uri="{FF2B5EF4-FFF2-40B4-BE49-F238E27FC236}">
                <a16:creationId xmlns:a16="http://schemas.microsoft.com/office/drawing/2014/main" id="{1E8E5E17-E2C7-425D-ACF7-D3B3F353AEA2}"/>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459322" y="6129804"/>
            <a:ext cx="730250" cy="730250"/>
          </a:xfrm>
          <a:prstGeom prst="rect">
            <a:avLst/>
          </a:prstGeom>
        </p:spPr>
      </p:pic>
    </p:spTree>
    <p:extLst>
      <p:ext uri="{BB962C8B-B14F-4D97-AF65-F5344CB8AC3E}">
        <p14:creationId xmlns:p14="http://schemas.microsoft.com/office/powerpoint/2010/main" val="32677402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97D8F-AA19-F741-BF68-ED9183F00C66}"/>
              </a:ext>
            </a:extLst>
          </p:cNvPr>
          <p:cNvSpPr>
            <a:spLocks noGrp="1"/>
          </p:cNvSpPr>
          <p:nvPr>
            <p:ph type="title"/>
          </p:nvPr>
        </p:nvSpPr>
        <p:spPr/>
        <p:txBody>
          <a:bodyPr/>
          <a:lstStyle/>
          <a:p>
            <a:r>
              <a:rPr lang="en-US"/>
              <a:t>First-order extension</a:t>
            </a:r>
          </a:p>
        </p:txBody>
      </p:sp>
      <p:sp>
        <p:nvSpPr>
          <p:cNvPr id="3" name="Content Placeholder 2">
            <a:extLst>
              <a:ext uri="{FF2B5EF4-FFF2-40B4-BE49-F238E27FC236}">
                <a16:creationId xmlns:a16="http://schemas.microsoft.com/office/drawing/2014/main" id="{A6F9FEA0-863E-714F-902A-666801022371}"/>
              </a:ext>
            </a:extLst>
          </p:cNvPr>
          <p:cNvSpPr>
            <a:spLocks noGrp="1"/>
          </p:cNvSpPr>
          <p:nvPr>
            <p:ph idx="1"/>
          </p:nvPr>
        </p:nvSpPr>
        <p:spPr>
          <a:xfrm>
            <a:off x="581192" y="1940868"/>
            <a:ext cx="11029615" cy="4575779"/>
          </a:xfrm>
        </p:spPr>
        <p:txBody>
          <a:bodyPr vert="horz" lIns="91440" tIns="45720" rIns="91440" bIns="45720" rtlCol="0" anchor="ctr">
            <a:noAutofit/>
          </a:bodyPr>
          <a:lstStyle/>
          <a:p>
            <a:pPr marL="305435" indent="-305435"/>
            <a:r>
              <a:rPr lang="en-US" sz="1600"/>
              <a:t>We can add quantifiers for rows and columns for each (relevant) piece. For example, a rook "not safe" grid would be "for all spaces in this row and for all spaces in this column", the rook will make the entire row and column "not safe". </a:t>
            </a:r>
          </a:p>
          <a:p>
            <a:pPr marL="305435" indent="-305435"/>
            <a:r>
              <a:rPr lang="en-US" sz="1600"/>
              <a:t>∀</a:t>
            </a:r>
            <a:r>
              <a:rPr lang="en-US" sz="1600" err="1"/>
              <a:t>x</a:t>
            </a:r>
            <a:r>
              <a:rPr lang="en-US" sz="1600" baseline="-25000" err="1"/>
              <a:t>i,j</a:t>
            </a:r>
            <a:r>
              <a:rPr lang="en-US" sz="1600"/>
              <a:t>(R(</a:t>
            </a:r>
            <a:r>
              <a:rPr lang="en-US" sz="1600" err="1"/>
              <a:t>x</a:t>
            </a:r>
            <a:r>
              <a:rPr lang="en-US" sz="1600" baseline="-25000" err="1"/>
              <a:t>i,j</a:t>
            </a:r>
            <a:r>
              <a:rPr lang="en-US" sz="1600"/>
              <a:t>)</a:t>
            </a:r>
            <a:r>
              <a:rPr lang="en-CA" sz="1600"/>
              <a:t>→(¬r(</a:t>
            </a:r>
            <a:r>
              <a:rPr lang="en-CA" sz="1600" err="1"/>
              <a:t>i</a:t>
            </a:r>
            <a:r>
              <a:rPr lang="en-CA" sz="1600"/>
              <a:t>) ∧ </a:t>
            </a:r>
            <a:r>
              <a:rPr lang="en-CA" sz="1600">
                <a:ea typeface="+mn-lt"/>
                <a:cs typeface="+mn-lt"/>
              </a:rPr>
              <a:t>¬</a:t>
            </a:r>
            <a:r>
              <a:rPr lang="en-CA" sz="1600"/>
              <a:t>C(</a:t>
            </a:r>
            <a:r>
              <a:rPr lang="en-US" sz="1600"/>
              <a:t>j</a:t>
            </a:r>
            <a:r>
              <a:rPr lang="en-CA" sz="1600"/>
              <a:t>))</a:t>
            </a:r>
            <a:r>
              <a:rPr lang="en-US" sz="1600"/>
              <a:t>), here the predicate r(</a:t>
            </a:r>
            <a:r>
              <a:rPr lang="en-US" sz="1600" err="1"/>
              <a:t>i</a:t>
            </a:r>
            <a:r>
              <a:rPr lang="en-US" sz="1600"/>
              <a:t>) is true if the row given is all safe, and C(j) is true if the column given is all safe.</a:t>
            </a:r>
          </a:p>
          <a:p>
            <a:pPr marL="305435" indent="-305435"/>
            <a:r>
              <a:rPr lang="en-US" sz="1600">
                <a:ea typeface="+mn-lt"/>
                <a:cs typeface="+mn-lt"/>
              </a:rPr>
              <a:t>Predicates would represent whether a given square has a piece. For example, P(x) would be true if the given square </a:t>
            </a:r>
            <a:r>
              <a:rPr lang="en-US" sz="1600" err="1">
                <a:ea typeface="+mn-lt"/>
                <a:cs typeface="+mn-lt"/>
              </a:rPr>
              <a:t>x</a:t>
            </a:r>
            <a:r>
              <a:rPr lang="en-US" sz="1600" baseline="-25000" err="1">
                <a:ea typeface="+mn-lt"/>
                <a:cs typeface="+mn-lt"/>
              </a:rPr>
              <a:t>i,j</a:t>
            </a:r>
            <a:r>
              <a:rPr lang="en-US" sz="1600">
                <a:ea typeface="+mn-lt"/>
                <a:cs typeface="+mn-lt"/>
              </a:rPr>
              <a:t> has a pawn. Additionally, predicates could be made for whether certain squares, rows, and columns are safe.</a:t>
            </a:r>
          </a:p>
          <a:p>
            <a:pPr marL="305435" indent="-305435"/>
            <a:r>
              <a:rPr lang="en-US" sz="1600">
                <a:ea typeface="+mn-lt"/>
                <a:cs typeface="+mn-lt"/>
              </a:rPr>
              <a:t>∀</a:t>
            </a:r>
            <a:r>
              <a:rPr lang="en-US" sz="1600" err="1">
                <a:ea typeface="+mn-lt"/>
                <a:cs typeface="+mn-lt"/>
              </a:rPr>
              <a:t>x</a:t>
            </a:r>
            <a:r>
              <a:rPr lang="en-US" sz="1600" baseline="-25000" err="1">
                <a:ea typeface="+mn-lt"/>
                <a:cs typeface="+mn-lt"/>
              </a:rPr>
              <a:t>i,j</a:t>
            </a:r>
            <a:r>
              <a:rPr lang="en-US" sz="1600">
                <a:ea typeface="+mn-lt"/>
                <a:cs typeface="+mn-lt"/>
              </a:rPr>
              <a:t>(P(</a:t>
            </a:r>
            <a:r>
              <a:rPr lang="en-US" sz="1600" err="1">
                <a:ea typeface="+mn-lt"/>
                <a:cs typeface="+mn-lt"/>
              </a:rPr>
              <a:t>x</a:t>
            </a:r>
            <a:r>
              <a:rPr lang="en-US" sz="1600" baseline="-25000" err="1">
                <a:ea typeface="+mn-lt"/>
                <a:cs typeface="+mn-lt"/>
              </a:rPr>
              <a:t>i,j</a:t>
            </a:r>
            <a:r>
              <a:rPr lang="en-US" sz="1600">
                <a:ea typeface="+mn-lt"/>
                <a:cs typeface="+mn-lt"/>
              </a:rPr>
              <a:t>)</a:t>
            </a:r>
            <a:r>
              <a:rPr lang="en-CA" sz="1600">
                <a:ea typeface="+mn-lt"/>
                <a:cs typeface="+mn-lt"/>
              </a:rPr>
              <a:t>→(¬S(x</a:t>
            </a:r>
            <a:r>
              <a:rPr lang="en-US" sz="1600" baseline="-25000">
                <a:ea typeface="+mn-lt"/>
                <a:cs typeface="+mn-lt"/>
              </a:rPr>
              <a:t>i+1,j+1</a:t>
            </a:r>
            <a:r>
              <a:rPr lang="en-CA" sz="1600">
                <a:ea typeface="+mn-lt"/>
                <a:cs typeface="+mn-lt"/>
              </a:rPr>
              <a:t>) ∧ ¬S(</a:t>
            </a:r>
            <a:r>
              <a:rPr lang="en-US" sz="1600">
                <a:ea typeface="+mn-lt"/>
                <a:cs typeface="+mn-lt"/>
              </a:rPr>
              <a:t>x</a:t>
            </a:r>
            <a:r>
              <a:rPr lang="en-US" sz="1600" baseline="-25000">
                <a:ea typeface="+mn-lt"/>
                <a:cs typeface="+mn-lt"/>
              </a:rPr>
              <a:t>i+1,j-1</a:t>
            </a:r>
            <a:r>
              <a:rPr lang="en-CA" sz="1600">
                <a:ea typeface="+mn-lt"/>
                <a:cs typeface="+mn-lt"/>
              </a:rPr>
              <a:t>))</a:t>
            </a:r>
            <a:r>
              <a:rPr lang="en-US" sz="1600">
                <a:ea typeface="+mn-lt"/>
                <a:cs typeface="+mn-lt"/>
              </a:rPr>
              <a:t>) is an example constraint that states all pawns imply that the two squares in front of it on diagonals are not safe.</a:t>
            </a:r>
            <a:endParaRPr lang="en-US" sz="1600"/>
          </a:p>
          <a:p>
            <a:pPr marL="305435" indent="-305435"/>
            <a:r>
              <a:rPr lang="en-US" sz="1600"/>
              <a:t>We can add similar quantifiers using this principal for the queen and bishop (with diagonals included, although this may be more difficult to express in propositional logic).</a:t>
            </a:r>
          </a:p>
          <a:p>
            <a:pPr marL="305435" indent="-305435"/>
            <a:r>
              <a:rPr lang="en-US" sz="1600"/>
              <a:t>We hope in this project the algorithm checkmate situation could be use in solve some real-life problems. For example, if the algorithm is improved in its efficiency, then it could be used in the creation of a chess AI (one that could move pieces to achieve checkmate in a future board arrangement). Additionally, a modified algorithm could be used to </a:t>
            </a:r>
            <a:r>
              <a:rPr lang="en-US" sz="1600">
                <a:ea typeface="+mn-lt"/>
                <a:cs typeface="+mn-lt"/>
              </a:rPr>
              <a:t>solve forms</a:t>
            </a:r>
            <a:r>
              <a:rPr lang="en-US" sz="1600"/>
              <a:t> of puzzles and other problems, such as the </a:t>
            </a:r>
            <a:r>
              <a:rPr lang="en-US" sz="1600">
                <a:hlinkClick r:id="rId4"/>
              </a:rPr>
              <a:t>n-queens problem</a:t>
            </a:r>
            <a:r>
              <a:rPr lang="en-US" sz="1600"/>
              <a:t>.</a:t>
            </a:r>
          </a:p>
        </p:txBody>
      </p:sp>
      <p:pic>
        <p:nvPicPr>
          <p:cNvPr id="4" name="Slide 15">
            <a:hlinkClick r:id="" action="ppaction://media"/>
            <a:extLst>
              <a:ext uri="{FF2B5EF4-FFF2-40B4-BE49-F238E27FC236}">
                <a16:creationId xmlns:a16="http://schemas.microsoft.com/office/drawing/2014/main" id="{445CEE9D-9F61-4A17-AE87-7B8FA979D0B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9322" y="6129805"/>
            <a:ext cx="730250" cy="730250"/>
          </a:xfrm>
          <a:prstGeom prst="rect">
            <a:avLst/>
          </a:prstGeom>
        </p:spPr>
      </p:pic>
    </p:spTree>
    <p:extLst>
      <p:ext uri="{BB962C8B-B14F-4D97-AF65-F5344CB8AC3E}">
        <p14:creationId xmlns:p14="http://schemas.microsoft.com/office/powerpoint/2010/main" val="172346216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nextCondLst>
                <p:cond evt="onClick" delay="0">
                  <p:tgtEl>
                    <p:spTgt spid="4"/>
                  </p:tgtEl>
                </p:cond>
              </p:nextCondLst>
            </p:seq>
            <p:audio>
              <p:cMediaNode>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CF4EB5C-ED25-4675-8255-2F5B12CFF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514EC6E-A557-42A2-BCDC-3ABFFC5E5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905482C9-EB42-4BFE-95BF-7FD661F07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7539E646-A625-4A26-86ED-BD90EDD329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C47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0BBE8D8C-B58D-4CCB-945C-B97A3ED94261}"/>
              </a:ext>
            </a:extLst>
          </p:cNvPr>
          <p:cNvSpPr>
            <a:spLocks noGrp="1"/>
          </p:cNvSpPr>
          <p:nvPr>
            <p:ph type="title"/>
          </p:nvPr>
        </p:nvSpPr>
        <p:spPr>
          <a:xfrm>
            <a:off x="783771" y="1066800"/>
            <a:ext cx="5727760" cy="4724400"/>
          </a:xfrm>
        </p:spPr>
        <p:txBody>
          <a:bodyPr vert="horz" lIns="91440" tIns="45720" rIns="91440" bIns="45720" rtlCol="0" anchor="ctr">
            <a:normAutofit/>
          </a:bodyPr>
          <a:lstStyle/>
          <a:p>
            <a:pPr algn="r"/>
            <a:r>
              <a:rPr lang="en-US" sz="6600" b="0" kern="1200" cap="all">
                <a:solidFill>
                  <a:srgbClr val="FFFFFF">
                    <a:alpha val="90000"/>
                  </a:srgbClr>
                </a:solidFill>
                <a:latin typeface="+mj-lt"/>
                <a:ea typeface="+mj-ea"/>
                <a:cs typeface="+mj-cs"/>
              </a:rPr>
              <a:t>End</a:t>
            </a:r>
          </a:p>
        </p:txBody>
      </p:sp>
      <p:sp>
        <p:nvSpPr>
          <p:cNvPr id="22" name="Rectangle 21">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171433" y="3396996"/>
            <a:ext cx="3703320" cy="6400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3" name="Slide 16">
            <a:hlinkClick r:id="" action="ppaction://media"/>
            <a:extLst>
              <a:ext uri="{FF2B5EF4-FFF2-40B4-BE49-F238E27FC236}">
                <a16:creationId xmlns:a16="http://schemas.microsoft.com/office/drawing/2014/main" id="{8C089419-BDDE-4026-8CAD-E5B9EABFEDB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59322" y="6102910"/>
            <a:ext cx="730250" cy="730250"/>
          </a:xfrm>
          <a:prstGeom prst="rect">
            <a:avLst/>
          </a:prstGeom>
        </p:spPr>
      </p:pic>
    </p:spTree>
    <p:extLst>
      <p:ext uri="{BB962C8B-B14F-4D97-AF65-F5344CB8AC3E}">
        <p14:creationId xmlns:p14="http://schemas.microsoft.com/office/powerpoint/2010/main" val="36533970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D5FD8-F3D9-4A37-9FBF-C3AE5642F297}"/>
              </a:ext>
            </a:extLst>
          </p:cNvPr>
          <p:cNvSpPr>
            <a:spLocks noGrp="1"/>
          </p:cNvSpPr>
          <p:nvPr>
            <p:ph type="title"/>
          </p:nvPr>
        </p:nvSpPr>
        <p:spPr/>
        <p:txBody>
          <a:bodyPr/>
          <a:lstStyle/>
          <a:p>
            <a:r>
              <a:rPr lang="en-US"/>
              <a:t>Summary</a:t>
            </a:r>
            <a:endParaRPr lang="en-CA"/>
          </a:p>
        </p:txBody>
      </p:sp>
      <p:sp>
        <p:nvSpPr>
          <p:cNvPr id="3" name="Content Placeholder 2">
            <a:extLst>
              <a:ext uri="{FF2B5EF4-FFF2-40B4-BE49-F238E27FC236}">
                <a16:creationId xmlns:a16="http://schemas.microsoft.com/office/drawing/2014/main" id="{F760E851-95D4-48AE-91BF-1D36871AD9FD}"/>
              </a:ext>
            </a:extLst>
          </p:cNvPr>
          <p:cNvSpPr>
            <a:spLocks noGrp="1"/>
          </p:cNvSpPr>
          <p:nvPr>
            <p:ph idx="1"/>
          </p:nvPr>
        </p:nvSpPr>
        <p:spPr>
          <a:xfrm>
            <a:off x="581193" y="1970447"/>
            <a:ext cx="5941527" cy="4665427"/>
          </a:xfrm>
        </p:spPr>
        <p:txBody>
          <a:bodyPr>
            <a:normAutofit lnSpcReduction="10000"/>
          </a:bodyPr>
          <a:lstStyle/>
          <a:p>
            <a:pPr marL="285750" indent="-285750"/>
            <a:r>
              <a:rPr lang="en-US" sz="1800"/>
              <a:t>This project aims to detect if our king is in checkmate. We are assuming that our king is our only friendly piece left, and if there are no safe squares for our king to move to then it is checkmate. For this project we will be ignoring pieces blocking each other’s path to achieve checkmate. Additionally, we ignore the possibility of the enemy king being in checkmate (we only look at our king). Our solution will take a given chess board configuration, and can place a limited number of additional pieces to achieve checkmate (e.g. it may be given 1 extra pawn to place on the board). </a:t>
            </a:r>
            <a:endParaRPr lang="en-US"/>
          </a:p>
          <a:p>
            <a:pPr marL="285750" indent="-285750"/>
            <a:r>
              <a:rPr lang="en-US" sz="1800"/>
              <a:t>Note: If you are unfamiliar with chess, it is recommended that you read a brief overview </a:t>
            </a:r>
            <a:r>
              <a:rPr lang="en-US" sz="1800" dirty="0">
                <a:hlinkClick r:id="rId4"/>
              </a:rPr>
              <a:t>here</a:t>
            </a:r>
            <a:r>
              <a:rPr lang="en-US" sz="1800"/>
              <a:t>. Primarily, understanding the movement of pieces and the concept of checkmate is required to comprehend our solution.</a:t>
            </a:r>
            <a:endParaRPr lang="en-US" sz="1800" dirty="0"/>
          </a:p>
          <a:p>
            <a:pPr marL="0" indent="0">
              <a:buNone/>
            </a:pPr>
            <a:endParaRPr lang="en-US" sz="1800"/>
          </a:p>
        </p:txBody>
      </p:sp>
      <p:pic>
        <p:nvPicPr>
          <p:cNvPr id="1026" name="Picture 2">
            <a:extLst>
              <a:ext uri="{FF2B5EF4-FFF2-40B4-BE49-F238E27FC236}">
                <a16:creationId xmlns:a16="http://schemas.microsoft.com/office/drawing/2014/main" id="{163B4EA0-1AF7-7D48-81D7-0771B35660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6300" y="3014663"/>
            <a:ext cx="2328862" cy="23288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BC955E-532F-244E-9433-FD531086E2E7}"/>
              </a:ext>
            </a:extLst>
          </p:cNvPr>
          <p:cNvSpPr txBox="1"/>
          <p:nvPr/>
        </p:nvSpPr>
        <p:spPr>
          <a:xfrm>
            <a:off x="8496300" y="5343525"/>
            <a:ext cx="2519363" cy="369332"/>
          </a:xfrm>
          <a:prstGeom prst="rect">
            <a:avLst/>
          </a:prstGeom>
          <a:noFill/>
        </p:spPr>
        <p:txBody>
          <a:bodyPr wrap="square" rtlCol="0">
            <a:spAutoFit/>
          </a:bodyPr>
          <a:lstStyle/>
          <a:p>
            <a:r>
              <a:rPr lang="en-US"/>
              <a:t>1   2   3  4  5   6   7   8</a:t>
            </a:r>
          </a:p>
        </p:txBody>
      </p:sp>
      <p:sp>
        <p:nvSpPr>
          <p:cNvPr id="5" name="TextBox 4">
            <a:extLst>
              <a:ext uri="{FF2B5EF4-FFF2-40B4-BE49-F238E27FC236}">
                <a16:creationId xmlns:a16="http://schemas.microsoft.com/office/drawing/2014/main" id="{942B7321-DA9A-8742-8A2F-6ABA99A9CF58}"/>
              </a:ext>
            </a:extLst>
          </p:cNvPr>
          <p:cNvSpPr txBox="1"/>
          <p:nvPr/>
        </p:nvSpPr>
        <p:spPr>
          <a:xfrm>
            <a:off x="8067674" y="3024932"/>
            <a:ext cx="285750" cy="2308324"/>
          </a:xfrm>
          <a:prstGeom prst="rect">
            <a:avLst/>
          </a:prstGeom>
          <a:noFill/>
        </p:spPr>
        <p:txBody>
          <a:bodyPr wrap="square" rtlCol="0">
            <a:spAutoFit/>
          </a:bodyPr>
          <a:lstStyle/>
          <a:p>
            <a:r>
              <a:rPr lang="en-US"/>
              <a:t>8</a:t>
            </a:r>
          </a:p>
          <a:p>
            <a:r>
              <a:rPr lang="en-US"/>
              <a:t>7</a:t>
            </a:r>
          </a:p>
          <a:p>
            <a:r>
              <a:rPr lang="en-US"/>
              <a:t>6</a:t>
            </a:r>
          </a:p>
          <a:p>
            <a:r>
              <a:rPr lang="en-US"/>
              <a:t>5</a:t>
            </a:r>
          </a:p>
          <a:p>
            <a:r>
              <a:rPr lang="en-US"/>
              <a:t>4</a:t>
            </a:r>
          </a:p>
          <a:p>
            <a:r>
              <a:rPr lang="en-US"/>
              <a:t>3</a:t>
            </a:r>
          </a:p>
          <a:p>
            <a:r>
              <a:rPr lang="en-US"/>
              <a:t>2</a:t>
            </a:r>
          </a:p>
          <a:p>
            <a:r>
              <a:rPr lang="en-US"/>
              <a:t>1</a:t>
            </a:r>
          </a:p>
        </p:txBody>
      </p:sp>
      <p:pic>
        <p:nvPicPr>
          <p:cNvPr id="7" name="Slide 2">
            <a:hlinkClick r:id="" action="ppaction://media"/>
            <a:extLst>
              <a:ext uri="{FF2B5EF4-FFF2-40B4-BE49-F238E27FC236}">
                <a16:creationId xmlns:a16="http://schemas.microsoft.com/office/drawing/2014/main" id="{DF2D528E-CA41-4708-B9F4-E66A80A752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59322" y="6058087"/>
            <a:ext cx="730250" cy="730250"/>
          </a:xfrm>
          <a:prstGeom prst="rect">
            <a:avLst/>
          </a:prstGeom>
        </p:spPr>
      </p:pic>
    </p:spTree>
    <p:extLst>
      <p:ext uri="{BB962C8B-B14F-4D97-AF65-F5344CB8AC3E}">
        <p14:creationId xmlns:p14="http://schemas.microsoft.com/office/powerpoint/2010/main" val="25235076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nextCondLst>
                <p:cond evt="onClick" delay="0">
                  <p:tgtEl>
                    <p:spTgt spid="7"/>
                  </p:tgtEl>
                </p:cond>
              </p:nextCondLst>
            </p:seq>
            <p:audio>
              <p:cMediaNode>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D5FD8-F3D9-4A37-9FBF-C3AE5642F297}"/>
              </a:ext>
            </a:extLst>
          </p:cNvPr>
          <p:cNvSpPr>
            <a:spLocks noGrp="1"/>
          </p:cNvSpPr>
          <p:nvPr>
            <p:ph type="title"/>
          </p:nvPr>
        </p:nvSpPr>
        <p:spPr/>
        <p:txBody>
          <a:bodyPr/>
          <a:lstStyle/>
          <a:p>
            <a:r>
              <a:rPr lang="en-US"/>
              <a:t>Summary (CONT.)</a:t>
            </a:r>
            <a:endParaRPr lang="en-CA"/>
          </a:p>
        </p:txBody>
      </p:sp>
      <p:sp>
        <p:nvSpPr>
          <p:cNvPr id="3" name="Content Placeholder 2">
            <a:extLst>
              <a:ext uri="{FF2B5EF4-FFF2-40B4-BE49-F238E27FC236}">
                <a16:creationId xmlns:a16="http://schemas.microsoft.com/office/drawing/2014/main" id="{F760E851-95D4-48AE-91BF-1D36871AD9FD}"/>
              </a:ext>
            </a:extLst>
          </p:cNvPr>
          <p:cNvSpPr>
            <a:spLocks noGrp="1"/>
          </p:cNvSpPr>
          <p:nvPr>
            <p:ph idx="1"/>
          </p:nvPr>
        </p:nvSpPr>
        <p:spPr>
          <a:xfrm>
            <a:off x="581193" y="1970447"/>
            <a:ext cx="5941527" cy="4504062"/>
          </a:xfrm>
        </p:spPr>
        <p:txBody>
          <a:bodyPr>
            <a:normAutofit/>
          </a:bodyPr>
          <a:lstStyle/>
          <a:p>
            <a:pPr marL="285750" indent="-285750"/>
            <a:r>
              <a:rPr lang="en-US" sz="1800"/>
              <a:t>To implement this, we converted the information of piece placement on the grid into propositions. Also, the rules of chess (in piece movement) were translated into constraints to show whether the King given is in checkmate. If all spaces surrounding the King can be moved to be enemy pieces, then the King is in checkmate.</a:t>
            </a:r>
            <a:endParaRPr lang="en-US"/>
          </a:p>
          <a:p>
            <a:pPr marL="285750" indent="-285750"/>
            <a:r>
              <a:rPr lang="en-US" sz="1800"/>
              <a:t>When exploring the problem, we tried a number of checkmate solutions (and near checkmate solutions) to test the validity of our solution. In near checkmate solutions, given the solution one or more additional pieces to place proved that it can produce checkmate based on the constraints given.</a:t>
            </a:r>
          </a:p>
        </p:txBody>
      </p:sp>
      <p:pic>
        <p:nvPicPr>
          <p:cNvPr id="1026" name="Picture 2">
            <a:extLst>
              <a:ext uri="{FF2B5EF4-FFF2-40B4-BE49-F238E27FC236}">
                <a16:creationId xmlns:a16="http://schemas.microsoft.com/office/drawing/2014/main" id="{163B4EA0-1AF7-7D48-81D7-0771B3566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6300" y="3014663"/>
            <a:ext cx="2328862" cy="23288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BC955E-532F-244E-9433-FD531086E2E7}"/>
              </a:ext>
            </a:extLst>
          </p:cNvPr>
          <p:cNvSpPr txBox="1"/>
          <p:nvPr/>
        </p:nvSpPr>
        <p:spPr>
          <a:xfrm>
            <a:off x="8496300" y="5343525"/>
            <a:ext cx="2519363" cy="369332"/>
          </a:xfrm>
          <a:prstGeom prst="rect">
            <a:avLst/>
          </a:prstGeom>
          <a:noFill/>
        </p:spPr>
        <p:txBody>
          <a:bodyPr wrap="square" rtlCol="0">
            <a:spAutoFit/>
          </a:bodyPr>
          <a:lstStyle/>
          <a:p>
            <a:r>
              <a:rPr lang="en-US"/>
              <a:t>1   2   3  4  5   6   7   8</a:t>
            </a:r>
          </a:p>
        </p:txBody>
      </p:sp>
      <p:sp>
        <p:nvSpPr>
          <p:cNvPr id="5" name="TextBox 4">
            <a:extLst>
              <a:ext uri="{FF2B5EF4-FFF2-40B4-BE49-F238E27FC236}">
                <a16:creationId xmlns:a16="http://schemas.microsoft.com/office/drawing/2014/main" id="{942B7321-DA9A-8742-8A2F-6ABA99A9CF58}"/>
              </a:ext>
            </a:extLst>
          </p:cNvPr>
          <p:cNvSpPr txBox="1"/>
          <p:nvPr/>
        </p:nvSpPr>
        <p:spPr>
          <a:xfrm>
            <a:off x="8067674" y="3024932"/>
            <a:ext cx="285750" cy="2308324"/>
          </a:xfrm>
          <a:prstGeom prst="rect">
            <a:avLst/>
          </a:prstGeom>
          <a:noFill/>
        </p:spPr>
        <p:txBody>
          <a:bodyPr wrap="square" rtlCol="0">
            <a:spAutoFit/>
          </a:bodyPr>
          <a:lstStyle/>
          <a:p>
            <a:r>
              <a:rPr lang="en-US"/>
              <a:t>8</a:t>
            </a:r>
          </a:p>
          <a:p>
            <a:r>
              <a:rPr lang="en-US"/>
              <a:t>7</a:t>
            </a:r>
          </a:p>
          <a:p>
            <a:r>
              <a:rPr lang="en-US"/>
              <a:t>6</a:t>
            </a:r>
          </a:p>
          <a:p>
            <a:r>
              <a:rPr lang="en-US"/>
              <a:t>5</a:t>
            </a:r>
          </a:p>
          <a:p>
            <a:r>
              <a:rPr lang="en-US"/>
              <a:t>4</a:t>
            </a:r>
          </a:p>
          <a:p>
            <a:r>
              <a:rPr lang="en-US"/>
              <a:t>3</a:t>
            </a:r>
          </a:p>
          <a:p>
            <a:r>
              <a:rPr lang="en-US"/>
              <a:t>2</a:t>
            </a:r>
          </a:p>
          <a:p>
            <a:r>
              <a:rPr lang="en-US"/>
              <a:t>1</a:t>
            </a:r>
          </a:p>
        </p:txBody>
      </p:sp>
      <p:pic>
        <p:nvPicPr>
          <p:cNvPr id="7" name="Slide 3">
            <a:hlinkClick r:id="" action="ppaction://media"/>
            <a:extLst>
              <a:ext uri="{FF2B5EF4-FFF2-40B4-BE49-F238E27FC236}">
                <a16:creationId xmlns:a16="http://schemas.microsoft.com/office/drawing/2014/main" id="{8D5B3C3E-70A6-4C4D-98EA-EE5850A8AF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9322" y="6111875"/>
            <a:ext cx="730250" cy="730250"/>
          </a:xfrm>
          <a:prstGeom prst="rect">
            <a:avLst/>
          </a:prstGeom>
        </p:spPr>
      </p:pic>
    </p:spTree>
    <p:extLst>
      <p:ext uri="{BB962C8B-B14F-4D97-AF65-F5344CB8AC3E}">
        <p14:creationId xmlns:p14="http://schemas.microsoft.com/office/powerpoint/2010/main" val="26912032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nextCondLst>
                <p:cond evt="onClick" delay="0">
                  <p:tgtEl>
                    <p:spTgt spid="7"/>
                  </p:tgtEl>
                </p:cond>
              </p:nextCondLst>
            </p:seq>
            <p:audio>
              <p:cMediaNode>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CF0AB-A3EC-4509-897B-492633C476DA}"/>
              </a:ext>
            </a:extLst>
          </p:cNvPr>
          <p:cNvSpPr>
            <a:spLocks noGrp="1"/>
          </p:cNvSpPr>
          <p:nvPr>
            <p:ph type="title"/>
          </p:nvPr>
        </p:nvSpPr>
        <p:spPr/>
        <p:txBody>
          <a:bodyPr/>
          <a:lstStyle/>
          <a:p>
            <a:r>
              <a:rPr lang="en-US"/>
              <a:t>Propositions</a:t>
            </a:r>
            <a:endParaRPr lang="en-CA"/>
          </a:p>
        </p:txBody>
      </p:sp>
      <p:sp>
        <p:nvSpPr>
          <p:cNvPr id="3" name="Content Placeholder 2">
            <a:extLst>
              <a:ext uri="{FF2B5EF4-FFF2-40B4-BE49-F238E27FC236}">
                <a16:creationId xmlns:a16="http://schemas.microsoft.com/office/drawing/2014/main" id="{811BA05F-0174-4C38-A669-1DB162EF7633}"/>
              </a:ext>
            </a:extLst>
          </p:cNvPr>
          <p:cNvSpPr>
            <a:spLocks noGrp="1"/>
          </p:cNvSpPr>
          <p:nvPr>
            <p:ph idx="1"/>
          </p:nvPr>
        </p:nvSpPr>
        <p:spPr/>
        <p:txBody>
          <a:bodyPr/>
          <a:lstStyle/>
          <a:p>
            <a:pPr marL="305435" indent="-305435" fontAlgn="base"/>
            <a:r>
              <a:rPr lang="en-CA" sz="1800" err="1"/>
              <a:t>S</a:t>
            </a:r>
            <a:r>
              <a:rPr lang="en-CA" sz="1800" baseline="-25000" err="1"/>
              <a:t>ij</a:t>
            </a:r>
            <a:r>
              <a:rPr lang="en-CA" sz="1800"/>
              <a:t> - is considered true if the enemy can move into the space - i.e. the space is "not safe" (</a:t>
            </a:r>
            <a:r>
              <a:rPr lang="en-CA" sz="1800" err="1"/>
              <a:t>i</a:t>
            </a:r>
            <a:r>
              <a:rPr lang="en-CA" sz="1800" dirty="0"/>
              <a:t>, j)</a:t>
            </a:r>
            <a:endParaRPr lang="en-US" dirty="0"/>
          </a:p>
          <a:p>
            <a:pPr marL="305435" indent="-305435" fontAlgn="base"/>
            <a:r>
              <a:rPr lang="en-CA" sz="1800" dirty="0"/>
              <a:t>K</a:t>
            </a:r>
            <a:r>
              <a:rPr lang="en-CA" sz="1800" baseline="-25000" dirty="0"/>
              <a:t>ij</a:t>
            </a:r>
            <a:r>
              <a:rPr lang="en-CA" sz="1800" dirty="0"/>
              <a:t> - is considered true if the friendly King is in that space</a:t>
            </a:r>
          </a:p>
          <a:p>
            <a:pPr marL="305435" indent="-305435" fontAlgn="base"/>
            <a:r>
              <a:rPr lang="en-CA" sz="1800" dirty="0"/>
              <a:t>The logic for the friendly King applies for all enemies, for example:</a:t>
            </a:r>
          </a:p>
          <a:p>
            <a:pPr marL="629920" lvl="1" indent="-305435" fontAlgn="base"/>
            <a:r>
              <a:rPr lang="en-CA" dirty="0" err="1"/>
              <a:t>b</a:t>
            </a:r>
            <a:r>
              <a:rPr lang="en-CA" baseline="-25000" dirty="0" err="1"/>
              <a:t>ij</a:t>
            </a:r>
            <a:r>
              <a:rPr lang="en-CA" dirty="0"/>
              <a:t> is considered true if an enemy bishop occupies that square</a:t>
            </a:r>
          </a:p>
          <a:p>
            <a:pPr marL="629920" lvl="1" indent="-305435" fontAlgn="base"/>
            <a:r>
              <a:rPr lang="en-CA" dirty="0"/>
              <a:t>This applies to enemy pawns (p), enemy queens (q), enemy kings (k), enemy knights (n), and enemy rooks (r)</a:t>
            </a:r>
          </a:p>
        </p:txBody>
      </p:sp>
      <p:pic>
        <p:nvPicPr>
          <p:cNvPr id="5" name="Slide 4">
            <a:hlinkClick r:id="" action="ppaction://media"/>
            <a:extLst>
              <a:ext uri="{FF2B5EF4-FFF2-40B4-BE49-F238E27FC236}">
                <a16:creationId xmlns:a16="http://schemas.microsoft.com/office/drawing/2014/main" id="{8BE3853B-BFCD-49DE-A050-AAC2FF3AFE0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59322" y="6129804"/>
            <a:ext cx="730250" cy="730250"/>
          </a:xfrm>
          <a:prstGeom prst="rect">
            <a:avLst/>
          </a:prstGeom>
        </p:spPr>
      </p:pic>
    </p:spTree>
    <p:extLst>
      <p:ext uri="{BB962C8B-B14F-4D97-AF65-F5344CB8AC3E}">
        <p14:creationId xmlns:p14="http://schemas.microsoft.com/office/powerpoint/2010/main" val="693315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0D5C2-D1E5-47A2-BD3E-BE04399A91F3}"/>
              </a:ext>
            </a:extLst>
          </p:cNvPr>
          <p:cNvSpPr>
            <a:spLocks noGrp="1"/>
          </p:cNvSpPr>
          <p:nvPr>
            <p:ph type="title"/>
          </p:nvPr>
        </p:nvSpPr>
        <p:spPr/>
        <p:txBody>
          <a:bodyPr/>
          <a:lstStyle/>
          <a:p>
            <a:r>
              <a:rPr lang="en-US"/>
              <a:t>Constraints (CHECKMATE)</a:t>
            </a:r>
            <a:endParaRPr lang="en-CA"/>
          </a:p>
        </p:txBody>
      </p:sp>
      <p:sp>
        <p:nvSpPr>
          <p:cNvPr id="3" name="Content Placeholder 2">
            <a:extLst>
              <a:ext uri="{FF2B5EF4-FFF2-40B4-BE49-F238E27FC236}">
                <a16:creationId xmlns:a16="http://schemas.microsoft.com/office/drawing/2014/main" id="{FA7DFAF3-0CA1-4F62-8BAE-D5E6FE2EDFE7}"/>
              </a:ext>
            </a:extLst>
          </p:cNvPr>
          <p:cNvSpPr>
            <a:spLocks noGrp="1"/>
          </p:cNvSpPr>
          <p:nvPr>
            <p:ph idx="1"/>
          </p:nvPr>
        </p:nvSpPr>
        <p:spPr>
          <a:xfrm>
            <a:off x="581192" y="2095589"/>
            <a:ext cx="11029615" cy="4536859"/>
          </a:xfrm>
        </p:spPr>
        <p:txBody>
          <a:bodyPr>
            <a:normAutofit/>
          </a:bodyPr>
          <a:lstStyle/>
          <a:p>
            <a:pPr marL="305435" indent="-305435" fontAlgn="base"/>
            <a:r>
              <a:rPr lang="en-CA" sz="1800" err="1"/>
              <a:t>i</a:t>
            </a:r>
            <a:r>
              <a:rPr lang="en-CA" sz="1800"/>
              <a:t> and j must be within 1 and n inclusive, where n is the grid size (which would be 8, for a standard chess board)</a:t>
            </a:r>
            <a:endParaRPr lang="en-US"/>
          </a:p>
          <a:p>
            <a:pPr marL="305435" indent="-305435" fontAlgn="base"/>
            <a:r>
              <a:rPr lang="en-CA" sz="1800"/>
              <a:t>The Friendly King does not have a safe space to move to (checkmate):</a:t>
            </a:r>
            <a:r>
              <a:rPr lang="en-CA" sz="1400" dirty="0"/>
              <a:t> </a:t>
            </a:r>
            <a:r>
              <a:rPr lang="en-CA" sz="1400" err="1"/>
              <a:t>K</a:t>
            </a:r>
            <a:r>
              <a:rPr lang="en-CA" sz="1400" baseline="-25000" err="1"/>
              <a:t>i,j</a:t>
            </a:r>
            <a:r>
              <a:rPr lang="en-CA" sz="1400" baseline="-25000" dirty="0"/>
              <a:t> </a:t>
            </a:r>
            <a:r>
              <a:rPr lang="en-CA" sz="1400"/>
              <a:t>→(S</a:t>
            </a:r>
            <a:r>
              <a:rPr lang="en-CA" sz="1400" baseline="-25000"/>
              <a:t>i+1,j-1</a:t>
            </a:r>
            <a:r>
              <a:rPr lang="en-CA" sz="1400" dirty="0"/>
              <a:t> </a:t>
            </a:r>
            <a:r>
              <a:rPr lang="en-CA" sz="1400" b="1" dirty="0"/>
              <a:t>∧</a:t>
            </a:r>
            <a:r>
              <a:rPr lang="en-CA" sz="1400"/>
              <a:t> S</a:t>
            </a:r>
            <a:r>
              <a:rPr lang="en-CA" sz="1400" baseline="-25000"/>
              <a:t>i+1,j</a:t>
            </a:r>
            <a:r>
              <a:rPr lang="en-CA" sz="1400" dirty="0"/>
              <a:t> </a:t>
            </a:r>
            <a:r>
              <a:rPr lang="en-CA" sz="1400" b="1" dirty="0"/>
              <a:t>∧</a:t>
            </a:r>
            <a:r>
              <a:rPr lang="en-CA" sz="1400"/>
              <a:t> S</a:t>
            </a:r>
            <a:r>
              <a:rPr lang="en-CA" sz="1400" baseline="-25000"/>
              <a:t>i+1,j+1</a:t>
            </a:r>
            <a:r>
              <a:rPr lang="en-CA" sz="1400" dirty="0"/>
              <a:t> </a:t>
            </a:r>
            <a:r>
              <a:rPr lang="en-CA" sz="1400" b="1" dirty="0"/>
              <a:t>∧</a:t>
            </a:r>
            <a:r>
              <a:rPr lang="en-CA" sz="1400"/>
              <a:t> S</a:t>
            </a:r>
            <a:r>
              <a:rPr lang="en-CA" sz="1400" baseline="-25000"/>
              <a:t>i,j+1</a:t>
            </a:r>
            <a:r>
              <a:rPr lang="en-CA" sz="1400" dirty="0"/>
              <a:t> </a:t>
            </a:r>
            <a:r>
              <a:rPr lang="en-CA" sz="1400" b="1" dirty="0"/>
              <a:t>∧</a:t>
            </a:r>
            <a:r>
              <a:rPr lang="en-CA" sz="1400"/>
              <a:t> S</a:t>
            </a:r>
            <a:r>
              <a:rPr lang="en-CA" sz="1400" baseline="-25000"/>
              <a:t>i,j-1</a:t>
            </a:r>
            <a:r>
              <a:rPr lang="en-CA" sz="1400" dirty="0"/>
              <a:t> </a:t>
            </a:r>
            <a:r>
              <a:rPr lang="en-CA" sz="1400" b="1" dirty="0"/>
              <a:t>∧</a:t>
            </a:r>
            <a:r>
              <a:rPr lang="en-CA" sz="1400"/>
              <a:t> S</a:t>
            </a:r>
            <a:r>
              <a:rPr lang="en-CA" sz="1400" baseline="-25000"/>
              <a:t>i-1,j-1</a:t>
            </a:r>
            <a:r>
              <a:rPr lang="en-CA" sz="1400" dirty="0"/>
              <a:t> </a:t>
            </a:r>
            <a:r>
              <a:rPr lang="en-CA" sz="1400" b="1" dirty="0"/>
              <a:t>∧</a:t>
            </a:r>
            <a:r>
              <a:rPr lang="en-CA" sz="1400" dirty="0"/>
              <a:t> </a:t>
            </a:r>
            <a:r>
              <a:rPr lang="en-CA" sz="1400"/>
              <a:t>S</a:t>
            </a:r>
            <a:r>
              <a:rPr lang="en-CA" sz="1400" baseline="-25000"/>
              <a:t>i-1,j</a:t>
            </a:r>
            <a:r>
              <a:rPr lang="en-CA" sz="1400" dirty="0"/>
              <a:t> </a:t>
            </a:r>
            <a:r>
              <a:rPr lang="en-CA" sz="1400" b="1" dirty="0"/>
              <a:t>∧</a:t>
            </a:r>
            <a:r>
              <a:rPr lang="en-CA" sz="1400"/>
              <a:t> S</a:t>
            </a:r>
            <a:r>
              <a:rPr lang="en-CA" sz="1400" baseline="-25000"/>
              <a:t>i-1,j+1</a:t>
            </a:r>
            <a:r>
              <a:rPr lang="en-CA" sz="1400" dirty="0"/>
              <a:t>)</a:t>
            </a:r>
          </a:p>
          <a:p>
            <a:pPr marL="305435" indent="-305435" fontAlgn="base"/>
            <a:r>
              <a:rPr lang="en-CA" sz="1800"/>
              <a:t>Pawn covers diagonals in front of them: </a:t>
            </a:r>
            <a:r>
              <a:rPr lang="en-CA" sz="1400" err="1"/>
              <a:t>p</a:t>
            </a:r>
            <a:r>
              <a:rPr lang="en-CA" sz="1400" baseline="-25000" err="1"/>
              <a:t>i,j</a:t>
            </a:r>
            <a:r>
              <a:rPr lang="en-CA" sz="1400"/>
              <a:t> → (S</a:t>
            </a:r>
            <a:r>
              <a:rPr lang="en-CA" sz="1400" baseline="-25000"/>
              <a:t>i+1,j-1 </a:t>
            </a:r>
            <a:r>
              <a:rPr lang="en-CA" sz="1400" b="1" dirty="0"/>
              <a:t>∧</a:t>
            </a:r>
            <a:r>
              <a:rPr lang="en-CA" sz="1400"/>
              <a:t> S</a:t>
            </a:r>
            <a:r>
              <a:rPr lang="en-CA" sz="1400" baseline="-25000"/>
              <a:t>i+1,j+1</a:t>
            </a:r>
            <a:r>
              <a:rPr lang="en-CA" sz="1400" dirty="0"/>
              <a:t>)</a:t>
            </a:r>
          </a:p>
          <a:p>
            <a:pPr marL="305435" indent="-305435" fontAlgn="base"/>
            <a:r>
              <a:rPr lang="en-CA" sz="1800"/>
              <a:t>Rook covers up, down, left, right: </a:t>
            </a:r>
            <a:r>
              <a:rPr lang="en-CA" sz="1400" err="1"/>
              <a:t>r</a:t>
            </a:r>
            <a:r>
              <a:rPr lang="en-CA" sz="1400" baseline="-25000" err="1"/>
              <a:t>i,j</a:t>
            </a:r>
            <a:r>
              <a:rPr lang="en-CA" sz="1400"/>
              <a:t> → (S</a:t>
            </a:r>
            <a:r>
              <a:rPr lang="en-CA" sz="1400" baseline="-25000"/>
              <a:t>i-1,j</a:t>
            </a:r>
            <a:r>
              <a:rPr lang="en-CA" sz="1400" dirty="0"/>
              <a:t> </a:t>
            </a:r>
            <a:r>
              <a:rPr lang="en-CA" sz="1400" b="1"/>
              <a:t>∧</a:t>
            </a:r>
            <a:r>
              <a:rPr lang="en-CA" sz="1400"/>
              <a:t>…</a:t>
            </a:r>
            <a:r>
              <a:rPr lang="en-CA" sz="1400" b="1"/>
              <a:t>∧</a:t>
            </a:r>
            <a:r>
              <a:rPr lang="en-CA" sz="1400"/>
              <a:t>S</a:t>
            </a:r>
            <a:r>
              <a:rPr lang="en-CA" sz="1400" baseline="-25000"/>
              <a:t>i-7,j</a:t>
            </a:r>
            <a:r>
              <a:rPr lang="en-CA" sz="1400"/>
              <a:t> )</a:t>
            </a:r>
            <a:r>
              <a:rPr lang="en-CA" sz="1400" b="1"/>
              <a:t>∧</a:t>
            </a:r>
            <a:r>
              <a:rPr lang="en-CA" sz="1400"/>
              <a:t>(S</a:t>
            </a:r>
            <a:r>
              <a:rPr lang="en-CA" sz="1400" baseline="-25000"/>
              <a:t>i+1,j</a:t>
            </a:r>
            <a:r>
              <a:rPr lang="en-CA" sz="1400" dirty="0"/>
              <a:t> </a:t>
            </a:r>
            <a:r>
              <a:rPr lang="en-CA" sz="1400" b="1"/>
              <a:t>∧</a:t>
            </a:r>
            <a:r>
              <a:rPr lang="en-CA" sz="1400"/>
              <a:t>…</a:t>
            </a:r>
            <a:r>
              <a:rPr lang="en-CA" sz="1400" b="1"/>
              <a:t>∧</a:t>
            </a:r>
            <a:r>
              <a:rPr lang="en-CA" sz="1400"/>
              <a:t>S</a:t>
            </a:r>
            <a:r>
              <a:rPr lang="en-CA" sz="1400" baseline="-25000"/>
              <a:t>i+7,j</a:t>
            </a:r>
            <a:r>
              <a:rPr lang="en-CA" sz="1400"/>
              <a:t> )</a:t>
            </a:r>
            <a:r>
              <a:rPr lang="en-CA" sz="1400" b="1"/>
              <a:t>∧</a:t>
            </a:r>
            <a:r>
              <a:rPr lang="en-CA" sz="1400"/>
              <a:t>(S</a:t>
            </a:r>
            <a:r>
              <a:rPr lang="en-CA" sz="1400" baseline="-25000"/>
              <a:t>i,j-1</a:t>
            </a:r>
            <a:r>
              <a:rPr lang="en-CA" sz="1400" dirty="0"/>
              <a:t> </a:t>
            </a:r>
            <a:r>
              <a:rPr lang="en-CA" sz="1400" b="1"/>
              <a:t>∧</a:t>
            </a:r>
            <a:r>
              <a:rPr lang="en-CA" sz="1400"/>
              <a:t>…</a:t>
            </a:r>
            <a:r>
              <a:rPr lang="en-CA" sz="1400" b="1"/>
              <a:t>∧</a:t>
            </a:r>
            <a:r>
              <a:rPr lang="en-CA" sz="1400"/>
              <a:t>S</a:t>
            </a:r>
            <a:r>
              <a:rPr lang="en-CA" sz="1400" baseline="-25000"/>
              <a:t>i,j-7</a:t>
            </a:r>
            <a:r>
              <a:rPr lang="en-CA" sz="1400"/>
              <a:t>)</a:t>
            </a:r>
            <a:r>
              <a:rPr lang="en-CA" sz="1400" b="1"/>
              <a:t>∧</a:t>
            </a:r>
            <a:r>
              <a:rPr lang="en-CA" sz="1400"/>
              <a:t>(S</a:t>
            </a:r>
            <a:r>
              <a:rPr lang="en-CA" sz="1400" baseline="-25000"/>
              <a:t>i,j+1</a:t>
            </a:r>
            <a:r>
              <a:rPr lang="en-CA" sz="1400" dirty="0"/>
              <a:t> </a:t>
            </a:r>
            <a:r>
              <a:rPr lang="en-CA" sz="1400" b="1"/>
              <a:t>∧</a:t>
            </a:r>
            <a:r>
              <a:rPr lang="en-CA" sz="1400"/>
              <a:t>…. </a:t>
            </a:r>
            <a:r>
              <a:rPr lang="en-CA" sz="1400" b="1"/>
              <a:t>∧</a:t>
            </a:r>
            <a:r>
              <a:rPr lang="en-CA" sz="1400"/>
              <a:t>S</a:t>
            </a:r>
            <a:r>
              <a:rPr lang="en-CA" sz="1400" baseline="-25000"/>
              <a:t>i,j+7</a:t>
            </a:r>
            <a:r>
              <a:rPr lang="en-CA" sz="1400" dirty="0"/>
              <a:t>)</a:t>
            </a:r>
          </a:p>
          <a:p>
            <a:pPr marL="305435" indent="-305435" fontAlgn="base"/>
            <a:r>
              <a:rPr lang="en-CA" sz="1800"/>
              <a:t>Bishop covers diagonals : </a:t>
            </a:r>
            <a:r>
              <a:rPr lang="en-CA" sz="1400" err="1"/>
              <a:t>b</a:t>
            </a:r>
            <a:r>
              <a:rPr lang="en-CA" sz="1400" baseline="-25000" err="1"/>
              <a:t>i,j</a:t>
            </a:r>
            <a:r>
              <a:rPr lang="en-CA" sz="1400"/>
              <a:t> → (S</a:t>
            </a:r>
            <a:r>
              <a:rPr lang="en-CA" sz="1400" baseline="-25000"/>
              <a:t>i+1,j+1 </a:t>
            </a:r>
            <a:r>
              <a:rPr lang="en-CA" sz="1400" b="1"/>
              <a:t>∧</a:t>
            </a:r>
            <a:r>
              <a:rPr lang="en-CA" sz="1400"/>
              <a:t>…</a:t>
            </a:r>
            <a:r>
              <a:rPr lang="en-CA" sz="1400" b="1"/>
              <a:t>∧</a:t>
            </a:r>
            <a:r>
              <a:rPr lang="en-CA" sz="1400"/>
              <a:t>S</a:t>
            </a:r>
            <a:r>
              <a:rPr lang="en-CA" sz="1400" baseline="-25000"/>
              <a:t>i+7,j+7</a:t>
            </a:r>
            <a:r>
              <a:rPr lang="en-CA" sz="1400"/>
              <a:t>) </a:t>
            </a:r>
            <a:r>
              <a:rPr lang="en-CA" sz="1400" b="1"/>
              <a:t>∧ (</a:t>
            </a:r>
            <a:r>
              <a:rPr lang="en-CA" sz="1400"/>
              <a:t>S</a:t>
            </a:r>
            <a:r>
              <a:rPr lang="en-CA" sz="1400" baseline="-25000"/>
              <a:t>i-1,j-1 </a:t>
            </a:r>
            <a:r>
              <a:rPr lang="en-CA" sz="1400" b="1"/>
              <a:t>∧</a:t>
            </a:r>
            <a:r>
              <a:rPr lang="en-CA" sz="1400"/>
              <a:t>…</a:t>
            </a:r>
            <a:r>
              <a:rPr lang="en-CA" sz="1400" b="1"/>
              <a:t>∧</a:t>
            </a:r>
            <a:r>
              <a:rPr lang="en-CA" sz="1400"/>
              <a:t>S</a:t>
            </a:r>
            <a:r>
              <a:rPr lang="en-CA" sz="1400" baseline="-25000"/>
              <a:t>i-7,j-7</a:t>
            </a:r>
            <a:r>
              <a:rPr lang="en-CA" sz="1400"/>
              <a:t>) </a:t>
            </a:r>
            <a:r>
              <a:rPr lang="en-CA" sz="1400" b="1"/>
              <a:t>∧ (</a:t>
            </a:r>
            <a:r>
              <a:rPr lang="en-CA" sz="1400"/>
              <a:t>S</a:t>
            </a:r>
            <a:r>
              <a:rPr lang="en-CA" sz="1400" baseline="-25000"/>
              <a:t>i+1,j-1 </a:t>
            </a:r>
            <a:r>
              <a:rPr lang="en-CA" sz="1400" b="1"/>
              <a:t>∧</a:t>
            </a:r>
            <a:r>
              <a:rPr lang="en-CA" sz="1400"/>
              <a:t>…</a:t>
            </a:r>
            <a:r>
              <a:rPr lang="en-CA" sz="1400" b="1"/>
              <a:t>∧</a:t>
            </a:r>
            <a:r>
              <a:rPr lang="en-CA" sz="1400"/>
              <a:t>S</a:t>
            </a:r>
            <a:r>
              <a:rPr lang="en-CA" sz="1400" baseline="-25000"/>
              <a:t>i+7,j-7</a:t>
            </a:r>
            <a:r>
              <a:rPr lang="en-CA" sz="1400"/>
              <a:t>) </a:t>
            </a:r>
            <a:r>
              <a:rPr lang="en-CA" sz="1400" b="1"/>
              <a:t>∧ (</a:t>
            </a:r>
            <a:r>
              <a:rPr lang="en-CA" sz="1400"/>
              <a:t>S</a:t>
            </a:r>
            <a:r>
              <a:rPr lang="en-CA" sz="1400" baseline="-25000"/>
              <a:t>i-1,+-1 </a:t>
            </a:r>
            <a:r>
              <a:rPr lang="en-CA" sz="1400" b="1"/>
              <a:t>∧</a:t>
            </a:r>
            <a:r>
              <a:rPr lang="en-CA" sz="1400"/>
              <a:t>…</a:t>
            </a:r>
            <a:r>
              <a:rPr lang="en-CA" sz="1400" b="1"/>
              <a:t>∧</a:t>
            </a:r>
            <a:r>
              <a:rPr lang="en-CA" sz="1400"/>
              <a:t>S</a:t>
            </a:r>
            <a:r>
              <a:rPr lang="en-CA" sz="1400" baseline="-25000"/>
              <a:t>i-7,j+7</a:t>
            </a:r>
            <a:r>
              <a:rPr lang="en-CA" sz="1400" dirty="0"/>
              <a:t>)</a:t>
            </a:r>
          </a:p>
          <a:p>
            <a:pPr marL="305435" indent="-305435" fontAlgn="base"/>
            <a:r>
              <a:rPr lang="en-CA" sz="1800"/>
              <a:t>Queen: </a:t>
            </a:r>
            <a:r>
              <a:rPr lang="en-CA" sz="1400" err="1"/>
              <a:t>q</a:t>
            </a:r>
            <a:r>
              <a:rPr lang="en-CA" sz="1400" baseline="-25000" err="1"/>
              <a:t>i,j</a:t>
            </a:r>
            <a:r>
              <a:rPr lang="en-CA" sz="1800"/>
              <a:t> → combines the constraints of rook and bishop</a:t>
            </a:r>
          </a:p>
          <a:p>
            <a:pPr marL="305435" indent="-305435" fontAlgn="base"/>
            <a:r>
              <a:rPr lang="en-CA" sz="1800"/>
              <a:t>King covers the spaces around them:</a:t>
            </a:r>
            <a:r>
              <a:rPr lang="en-CA" sz="1400" dirty="0"/>
              <a:t> </a:t>
            </a:r>
            <a:r>
              <a:rPr lang="en-CA" sz="1400" err="1"/>
              <a:t>k</a:t>
            </a:r>
            <a:r>
              <a:rPr lang="en-CA" sz="1400" baseline="-25000" err="1"/>
              <a:t>i,j</a:t>
            </a:r>
            <a:r>
              <a:rPr lang="en-CA" sz="1400"/>
              <a:t> → (S</a:t>
            </a:r>
            <a:r>
              <a:rPr lang="en-CA" sz="1400" baseline="-25000"/>
              <a:t>i+1,j-1</a:t>
            </a:r>
            <a:r>
              <a:rPr lang="en-CA" sz="1400" dirty="0"/>
              <a:t> </a:t>
            </a:r>
            <a:r>
              <a:rPr lang="en-CA" sz="1400" b="1"/>
              <a:t>∧</a:t>
            </a:r>
            <a:r>
              <a:rPr lang="en-CA" sz="1400"/>
              <a:t> S</a:t>
            </a:r>
            <a:r>
              <a:rPr lang="en-CA" sz="1400" baseline="-25000"/>
              <a:t>i+1,j</a:t>
            </a:r>
            <a:r>
              <a:rPr lang="en-CA" sz="1400" dirty="0"/>
              <a:t> </a:t>
            </a:r>
            <a:r>
              <a:rPr lang="en-CA" sz="1400" b="1"/>
              <a:t>∧</a:t>
            </a:r>
            <a:r>
              <a:rPr lang="en-CA" sz="1400"/>
              <a:t> S</a:t>
            </a:r>
            <a:r>
              <a:rPr lang="en-CA" sz="1400" baseline="-25000"/>
              <a:t>i+1,j+1</a:t>
            </a:r>
            <a:r>
              <a:rPr lang="en-CA" sz="1400" dirty="0"/>
              <a:t> </a:t>
            </a:r>
            <a:r>
              <a:rPr lang="en-CA" sz="1400" b="1"/>
              <a:t>∧</a:t>
            </a:r>
            <a:r>
              <a:rPr lang="en-CA" sz="1400"/>
              <a:t> S</a:t>
            </a:r>
            <a:r>
              <a:rPr lang="en-CA" sz="1400" baseline="-25000"/>
              <a:t>i,j+1</a:t>
            </a:r>
            <a:r>
              <a:rPr lang="en-CA" sz="1400" dirty="0"/>
              <a:t> </a:t>
            </a:r>
            <a:r>
              <a:rPr lang="en-CA" sz="1400" b="1"/>
              <a:t>∧</a:t>
            </a:r>
            <a:r>
              <a:rPr lang="en-CA" sz="1400"/>
              <a:t> S</a:t>
            </a:r>
            <a:r>
              <a:rPr lang="en-CA" sz="1400" baseline="-25000"/>
              <a:t>i,j-1</a:t>
            </a:r>
            <a:r>
              <a:rPr lang="en-CA" sz="1400" dirty="0"/>
              <a:t> </a:t>
            </a:r>
            <a:r>
              <a:rPr lang="en-CA" sz="1400" b="1"/>
              <a:t>∧</a:t>
            </a:r>
            <a:r>
              <a:rPr lang="en-CA" sz="1400"/>
              <a:t> S</a:t>
            </a:r>
            <a:r>
              <a:rPr lang="en-CA" sz="1400" baseline="-25000"/>
              <a:t>i-1,j-1</a:t>
            </a:r>
            <a:r>
              <a:rPr lang="en-CA" sz="1400" dirty="0"/>
              <a:t> </a:t>
            </a:r>
            <a:r>
              <a:rPr lang="en-CA" sz="1400" b="1"/>
              <a:t>∧</a:t>
            </a:r>
            <a:r>
              <a:rPr lang="en-CA" sz="1400"/>
              <a:t> S</a:t>
            </a:r>
            <a:r>
              <a:rPr lang="en-CA" sz="1400" baseline="-25000"/>
              <a:t>i-1,j</a:t>
            </a:r>
            <a:r>
              <a:rPr lang="en-CA" sz="1400" dirty="0"/>
              <a:t> </a:t>
            </a:r>
            <a:r>
              <a:rPr lang="en-CA" sz="1400" b="1"/>
              <a:t>∧</a:t>
            </a:r>
            <a:r>
              <a:rPr lang="en-CA" sz="1400"/>
              <a:t> S</a:t>
            </a:r>
            <a:r>
              <a:rPr lang="en-CA" sz="1400" baseline="-25000"/>
              <a:t>i-1,j+1</a:t>
            </a:r>
            <a:r>
              <a:rPr lang="en-CA" sz="1400"/>
              <a:t>)</a:t>
            </a:r>
          </a:p>
          <a:p>
            <a:pPr marL="305435" indent="-305435" fontAlgn="base"/>
            <a:r>
              <a:rPr lang="en-CA" sz="1800"/>
              <a:t>Knight covers the other end of the L: </a:t>
            </a:r>
            <a:r>
              <a:rPr lang="en-CA" sz="1400" err="1"/>
              <a:t>n</a:t>
            </a:r>
            <a:r>
              <a:rPr lang="en-CA" sz="1400" baseline="-25000" err="1"/>
              <a:t>i,j</a:t>
            </a:r>
            <a:r>
              <a:rPr lang="en-CA" sz="1400"/>
              <a:t> → (S</a:t>
            </a:r>
            <a:r>
              <a:rPr lang="en-CA" sz="1400" baseline="-25000"/>
              <a:t>i+1,j-2 </a:t>
            </a:r>
            <a:r>
              <a:rPr lang="en-CA" sz="1400" b="1"/>
              <a:t>∧</a:t>
            </a:r>
            <a:r>
              <a:rPr lang="en-CA" sz="1400"/>
              <a:t>S</a:t>
            </a:r>
            <a:r>
              <a:rPr lang="en-CA" sz="1400" baseline="-25000"/>
              <a:t>i+2,j-1 </a:t>
            </a:r>
            <a:r>
              <a:rPr lang="en-CA" sz="1400" b="1"/>
              <a:t>∧</a:t>
            </a:r>
            <a:r>
              <a:rPr lang="en-CA" sz="1400"/>
              <a:t>S</a:t>
            </a:r>
            <a:r>
              <a:rPr lang="en-CA" sz="1400" baseline="-25000"/>
              <a:t>i+2,j+1 </a:t>
            </a:r>
            <a:r>
              <a:rPr lang="en-CA" sz="1400" b="1"/>
              <a:t>∧</a:t>
            </a:r>
            <a:r>
              <a:rPr lang="en-CA" sz="1400"/>
              <a:t>S</a:t>
            </a:r>
            <a:r>
              <a:rPr lang="en-CA" sz="1400" baseline="-25000"/>
              <a:t>i+1,j+2 </a:t>
            </a:r>
            <a:r>
              <a:rPr lang="en-CA" sz="1400" b="1"/>
              <a:t>∧</a:t>
            </a:r>
            <a:r>
              <a:rPr lang="en-CA" sz="1400"/>
              <a:t>S</a:t>
            </a:r>
            <a:r>
              <a:rPr lang="en-CA" sz="1400" baseline="-25000"/>
              <a:t>i-1,j+2 </a:t>
            </a:r>
            <a:r>
              <a:rPr lang="en-CA" sz="1400" b="1"/>
              <a:t>∧</a:t>
            </a:r>
            <a:r>
              <a:rPr lang="en-CA" sz="1400"/>
              <a:t>S</a:t>
            </a:r>
            <a:r>
              <a:rPr lang="en-CA" sz="1400" baseline="-25000"/>
              <a:t>i-2,j+1 </a:t>
            </a:r>
            <a:r>
              <a:rPr lang="en-CA" sz="1400" b="1"/>
              <a:t>∧</a:t>
            </a:r>
            <a:r>
              <a:rPr lang="en-CA" sz="1400"/>
              <a:t>S</a:t>
            </a:r>
            <a:r>
              <a:rPr lang="en-CA" sz="1400" baseline="-25000"/>
              <a:t>i-2,j-1 </a:t>
            </a:r>
            <a:r>
              <a:rPr lang="en-CA" sz="1400" b="1"/>
              <a:t>∧</a:t>
            </a:r>
            <a:r>
              <a:rPr lang="en-CA" sz="1400"/>
              <a:t>S</a:t>
            </a:r>
            <a:r>
              <a:rPr lang="en-CA" sz="1400" baseline="-25000"/>
              <a:t>i-11,j-2 </a:t>
            </a:r>
            <a:r>
              <a:rPr lang="en-CA" sz="1400" dirty="0"/>
              <a:t>)</a:t>
            </a:r>
            <a:endParaRPr lang="en-CA" dirty="0"/>
          </a:p>
        </p:txBody>
      </p:sp>
      <p:pic>
        <p:nvPicPr>
          <p:cNvPr id="2050" name="Picture 2">
            <a:extLst>
              <a:ext uri="{FF2B5EF4-FFF2-40B4-BE49-F238E27FC236}">
                <a16:creationId xmlns:a16="http://schemas.microsoft.com/office/drawing/2014/main" id="{D6BD9342-185E-3E46-B19B-1B7B1C9114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9726" y="639514"/>
            <a:ext cx="2598438" cy="1817560"/>
          </a:xfrm>
          <a:prstGeom prst="rect">
            <a:avLst/>
          </a:prstGeom>
          <a:noFill/>
          <a:extLst>
            <a:ext uri="{909E8E84-426E-40DD-AFC4-6F175D3DCCD1}">
              <a14:hiddenFill xmlns:a14="http://schemas.microsoft.com/office/drawing/2010/main">
                <a:solidFill>
                  <a:srgbClr val="FFFFFF"/>
                </a:solidFill>
              </a14:hiddenFill>
            </a:ext>
          </a:extLst>
        </p:spPr>
      </p:pic>
      <p:pic>
        <p:nvPicPr>
          <p:cNvPr id="5" name="Slide 5">
            <a:hlinkClick r:id="" action="ppaction://media"/>
            <a:extLst>
              <a:ext uri="{FF2B5EF4-FFF2-40B4-BE49-F238E27FC236}">
                <a16:creationId xmlns:a16="http://schemas.microsoft.com/office/drawing/2014/main" id="{878BB92C-0DF3-4839-9BFE-9E8E38745F9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9322" y="6129804"/>
            <a:ext cx="730250" cy="730250"/>
          </a:xfrm>
          <a:prstGeom prst="rect">
            <a:avLst/>
          </a:prstGeom>
        </p:spPr>
      </p:pic>
    </p:spTree>
    <p:extLst>
      <p:ext uri="{BB962C8B-B14F-4D97-AF65-F5344CB8AC3E}">
        <p14:creationId xmlns:p14="http://schemas.microsoft.com/office/powerpoint/2010/main" val="27989741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0D5C2-D1E5-47A2-BD3E-BE04399A91F3}"/>
              </a:ext>
            </a:extLst>
          </p:cNvPr>
          <p:cNvSpPr>
            <a:spLocks noGrp="1"/>
          </p:cNvSpPr>
          <p:nvPr>
            <p:ph type="title"/>
          </p:nvPr>
        </p:nvSpPr>
        <p:spPr/>
        <p:txBody>
          <a:bodyPr/>
          <a:lstStyle/>
          <a:p>
            <a:r>
              <a:rPr lang="en-US"/>
              <a:t>Constraints</a:t>
            </a:r>
            <a:r>
              <a:rPr lang="en-US">
                <a:ea typeface="+mj-lt"/>
                <a:cs typeface="+mj-lt"/>
              </a:rPr>
              <a:t> (CHECKMATE)</a:t>
            </a:r>
            <a:endParaRPr lang="en-CA"/>
          </a:p>
        </p:txBody>
      </p:sp>
      <p:sp>
        <p:nvSpPr>
          <p:cNvPr id="3" name="Content Placeholder 2">
            <a:extLst>
              <a:ext uri="{FF2B5EF4-FFF2-40B4-BE49-F238E27FC236}">
                <a16:creationId xmlns:a16="http://schemas.microsoft.com/office/drawing/2014/main" id="{FA7DFAF3-0CA1-4F62-8BAE-D5E6FE2EDFE7}"/>
              </a:ext>
            </a:extLst>
          </p:cNvPr>
          <p:cNvSpPr>
            <a:spLocks noGrp="1"/>
          </p:cNvSpPr>
          <p:nvPr>
            <p:ph idx="1"/>
          </p:nvPr>
        </p:nvSpPr>
        <p:spPr>
          <a:xfrm>
            <a:off x="581192" y="2023872"/>
            <a:ext cx="11637400" cy="4608576"/>
          </a:xfrm>
        </p:spPr>
        <p:txBody>
          <a:bodyPr>
            <a:normAutofit/>
          </a:bodyPr>
          <a:lstStyle/>
          <a:p>
            <a:pPr marL="305435" indent="-305435"/>
            <a:r>
              <a:rPr lang="en-CA" sz="1800" dirty="0"/>
              <a:t>A space is </a:t>
            </a:r>
            <a:r>
              <a:rPr lang="en-CA" sz="1800"/>
              <a:t>safe (not "not safe") if and only if no enemy pieces can move into it: </a:t>
            </a:r>
            <a:r>
              <a:rPr lang="en-CA" sz="1400">
                <a:ea typeface="+mn-lt"/>
                <a:cs typeface="+mn-lt"/>
              </a:rPr>
              <a:t>¬</a:t>
            </a:r>
            <a:r>
              <a:rPr lang="en-CA" sz="1400" err="1">
                <a:ea typeface="+mn-lt"/>
                <a:cs typeface="+mn-lt"/>
              </a:rPr>
              <a:t>S</a:t>
            </a:r>
            <a:r>
              <a:rPr lang="en-CA" sz="1400" baseline="-25000" err="1">
                <a:ea typeface="+mn-lt"/>
                <a:cs typeface="+mn-lt"/>
              </a:rPr>
              <a:t>i,j</a:t>
            </a:r>
            <a:r>
              <a:rPr lang="en-CA" sz="1400" baseline="-25000" dirty="0">
                <a:ea typeface="+mn-lt"/>
                <a:cs typeface="+mn-lt"/>
              </a:rPr>
              <a:t> </a:t>
            </a:r>
            <a:r>
              <a:rPr lang="en-CA" sz="1400" dirty="0">
                <a:ea typeface="+mn-lt"/>
                <a:cs typeface="+mn-lt"/>
              </a:rPr>
              <a:t>⇔ (p</a:t>
            </a:r>
            <a:r>
              <a:rPr lang="en-CA" sz="1400" baseline="-25000" dirty="0">
                <a:ea typeface="+mn-lt"/>
                <a:cs typeface="+mn-lt"/>
              </a:rPr>
              <a:t>i-1,j-1</a:t>
            </a:r>
            <a:r>
              <a:rPr lang="en-CA" sz="1400" b="1" dirty="0">
                <a:ea typeface="+mn-lt"/>
                <a:cs typeface="+mn-lt"/>
              </a:rPr>
              <a:t>∧</a:t>
            </a:r>
            <a:r>
              <a:rPr lang="en-CA" sz="1400" dirty="0">
                <a:ea typeface="+mn-lt"/>
                <a:cs typeface="+mn-lt"/>
              </a:rPr>
              <a:t> p</a:t>
            </a:r>
            <a:r>
              <a:rPr lang="en-CA" sz="1400" baseline="-25000" dirty="0">
                <a:ea typeface="+mn-lt"/>
                <a:cs typeface="+mn-lt"/>
              </a:rPr>
              <a:t>i-1,j+1</a:t>
            </a:r>
            <a:r>
              <a:rPr lang="en-CA" sz="1400" dirty="0">
                <a:ea typeface="+mn-lt"/>
                <a:cs typeface="+mn-lt"/>
              </a:rPr>
              <a:t>)</a:t>
            </a:r>
            <a:r>
              <a:rPr lang="en-CA" sz="1400" b="1" dirty="0">
                <a:ea typeface="+mn-lt"/>
                <a:cs typeface="+mn-lt"/>
              </a:rPr>
              <a:t>∧(r</a:t>
            </a:r>
            <a:r>
              <a:rPr lang="en-CA" sz="1400" baseline="-25000" dirty="0">
                <a:ea typeface="+mn-lt"/>
                <a:cs typeface="+mn-lt"/>
              </a:rPr>
              <a:t>i-1,j</a:t>
            </a:r>
            <a:r>
              <a:rPr lang="en-CA" sz="1400" b="1" dirty="0">
                <a:ea typeface="+mn-lt"/>
                <a:cs typeface="+mn-lt"/>
              </a:rPr>
              <a:t>∧</a:t>
            </a:r>
            <a:r>
              <a:rPr lang="en-CA" sz="1400" dirty="0">
                <a:ea typeface="+mn-lt"/>
                <a:cs typeface="+mn-lt"/>
              </a:rPr>
              <a:t>…</a:t>
            </a:r>
            <a:r>
              <a:rPr lang="en-CA" sz="1400" b="1" dirty="0">
                <a:ea typeface="+mn-lt"/>
                <a:cs typeface="+mn-lt"/>
              </a:rPr>
              <a:t>∧r</a:t>
            </a:r>
            <a:r>
              <a:rPr lang="en-CA" sz="1400" baseline="-25000" dirty="0">
                <a:ea typeface="+mn-lt"/>
                <a:cs typeface="+mn-lt"/>
              </a:rPr>
              <a:t>i-7,j</a:t>
            </a:r>
            <a:r>
              <a:rPr lang="en-CA" sz="1400" b="1" dirty="0">
                <a:ea typeface="+mn-lt"/>
                <a:cs typeface="+mn-lt"/>
              </a:rPr>
              <a:t>) ∧</a:t>
            </a:r>
            <a:endParaRPr lang="en-US" sz="1400" dirty="0">
              <a:ea typeface="+mn-lt"/>
              <a:cs typeface="+mn-lt"/>
            </a:endParaRPr>
          </a:p>
          <a:p>
            <a:pPr marL="0" indent="0">
              <a:buNone/>
            </a:pPr>
            <a:r>
              <a:rPr lang="en-CA" sz="1400" dirty="0">
                <a:ea typeface="+mn-lt"/>
                <a:cs typeface="+mn-lt"/>
              </a:rPr>
              <a:t>(r</a:t>
            </a:r>
            <a:r>
              <a:rPr lang="en-CA" sz="1400" baseline="-25000" dirty="0">
                <a:ea typeface="+mn-lt"/>
                <a:cs typeface="+mn-lt"/>
              </a:rPr>
              <a:t>i+1,j</a:t>
            </a:r>
            <a:r>
              <a:rPr lang="en-CA" sz="1400" b="1" dirty="0">
                <a:ea typeface="+mn-lt"/>
                <a:cs typeface="+mn-lt"/>
              </a:rPr>
              <a:t>∧</a:t>
            </a:r>
            <a:r>
              <a:rPr lang="en-CA" sz="1400" dirty="0">
                <a:ea typeface="+mn-lt"/>
                <a:cs typeface="+mn-lt"/>
              </a:rPr>
              <a:t>…</a:t>
            </a:r>
            <a:r>
              <a:rPr lang="en-CA" sz="1400" b="1" dirty="0">
                <a:ea typeface="+mn-lt"/>
                <a:cs typeface="+mn-lt"/>
              </a:rPr>
              <a:t>∧r</a:t>
            </a:r>
            <a:r>
              <a:rPr lang="en-CA" sz="1400" baseline="-25000" dirty="0">
                <a:ea typeface="+mn-lt"/>
                <a:cs typeface="+mn-lt"/>
              </a:rPr>
              <a:t>i+7,j</a:t>
            </a:r>
            <a:r>
              <a:rPr lang="en-CA" sz="1400" dirty="0">
                <a:ea typeface="+mn-lt"/>
                <a:cs typeface="+mn-lt"/>
              </a:rPr>
              <a:t>) </a:t>
            </a:r>
            <a:r>
              <a:rPr lang="en-CA" sz="1400" b="1" dirty="0">
                <a:ea typeface="+mn-lt"/>
                <a:cs typeface="+mn-lt"/>
              </a:rPr>
              <a:t>∧ </a:t>
            </a:r>
            <a:r>
              <a:rPr lang="en-CA" sz="1400" dirty="0">
                <a:ea typeface="+mn-lt"/>
                <a:cs typeface="+mn-lt"/>
              </a:rPr>
              <a:t>(r</a:t>
            </a:r>
            <a:r>
              <a:rPr lang="en-CA" sz="1400" baseline="-25000" dirty="0">
                <a:ea typeface="+mn-lt"/>
                <a:cs typeface="+mn-lt"/>
              </a:rPr>
              <a:t>i,j-1</a:t>
            </a:r>
            <a:r>
              <a:rPr lang="en-CA" sz="1400" b="1" dirty="0">
                <a:ea typeface="+mn-lt"/>
                <a:cs typeface="+mn-lt"/>
              </a:rPr>
              <a:t>∧</a:t>
            </a:r>
            <a:r>
              <a:rPr lang="en-CA" sz="1400" dirty="0">
                <a:ea typeface="+mn-lt"/>
                <a:cs typeface="+mn-lt"/>
              </a:rPr>
              <a:t>…</a:t>
            </a:r>
            <a:r>
              <a:rPr lang="en-CA" sz="1400" b="1" dirty="0">
                <a:ea typeface="+mn-lt"/>
                <a:cs typeface="+mn-lt"/>
              </a:rPr>
              <a:t>∧r</a:t>
            </a:r>
            <a:r>
              <a:rPr lang="en-CA" sz="1400" baseline="-25000" dirty="0">
                <a:ea typeface="+mn-lt"/>
                <a:cs typeface="+mn-lt"/>
              </a:rPr>
              <a:t>i,j-7</a:t>
            </a:r>
            <a:r>
              <a:rPr lang="en-CA" sz="1400" dirty="0">
                <a:ea typeface="+mn-lt"/>
                <a:cs typeface="+mn-lt"/>
              </a:rPr>
              <a:t>) </a:t>
            </a:r>
            <a:r>
              <a:rPr lang="en-CA" sz="1400" b="1" dirty="0">
                <a:ea typeface="+mn-lt"/>
                <a:cs typeface="+mn-lt"/>
              </a:rPr>
              <a:t>∧ </a:t>
            </a:r>
            <a:r>
              <a:rPr lang="en-CA" sz="1400" dirty="0">
                <a:ea typeface="+mn-lt"/>
                <a:cs typeface="+mn-lt"/>
              </a:rPr>
              <a:t>(r</a:t>
            </a:r>
            <a:r>
              <a:rPr lang="en-CA" sz="1400" baseline="-25000" dirty="0">
                <a:ea typeface="+mn-lt"/>
                <a:cs typeface="+mn-lt"/>
              </a:rPr>
              <a:t>i,j+1</a:t>
            </a:r>
            <a:r>
              <a:rPr lang="en-CA" sz="1400" b="1" dirty="0">
                <a:ea typeface="+mn-lt"/>
                <a:cs typeface="+mn-lt"/>
              </a:rPr>
              <a:t>∧</a:t>
            </a:r>
            <a:r>
              <a:rPr lang="en-CA" sz="1400" dirty="0">
                <a:ea typeface="+mn-lt"/>
                <a:cs typeface="+mn-lt"/>
              </a:rPr>
              <a:t>…. </a:t>
            </a:r>
            <a:r>
              <a:rPr lang="en-CA" sz="1400" b="1" dirty="0">
                <a:ea typeface="+mn-lt"/>
                <a:cs typeface="+mn-lt"/>
              </a:rPr>
              <a:t>∧r</a:t>
            </a:r>
            <a:r>
              <a:rPr lang="en-CA" sz="1400" baseline="-25000" dirty="0">
                <a:ea typeface="+mn-lt"/>
                <a:cs typeface="+mn-lt"/>
              </a:rPr>
              <a:t>i,j+7</a:t>
            </a:r>
            <a:r>
              <a:rPr lang="en-CA" sz="1400" dirty="0">
                <a:ea typeface="+mn-lt"/>
                <a:cs typeface="+mn-lt"/>
              </a:rPr>
              <a:t>) </a:t>
            </a:r>
            <a:r>
              <a:rPr lang="en-CA" sz="1400" b="1" dirty="0">
                <a:ea typeface="+mn-lt"/>
                <a:cs typeface="+mn-lt"/>
              </a:rPr>
              <a:t>∧ </a:t>
            </a:r>
            <a:r>
              <a:rPr lang="en-CA" sz="1400" dirty="0">
                <a:ea typeface="+mn-lt"/>
                <a:cs typeface="+mn-lt"/>
              </a:rPr>
              <a:t>(b</a:t>
            </a:r>
            <a:r>
              <a:rPr lang="en-CA" sz="1400" baseline="-25000" dirty="0">
                <a:ea typeface="+mn-lt"/>
                <a:cs typeface="+mn-lt"/>
              </a:rPr>
              <a:t>i+1,j+1</a:t>
            </a:r>
            <a:r>
              <a:rPr lang="en-CA" sz="1400" b="1" dirty="0">
                <a:ea typeface="+mn-lt"/>
                <a:cs typeface="+mn-lt"/>
              </a:rPr>
              <a:t>∧</a:t>
            </a:r>
            <a:r>
              <a:rPr lang="en-CA" sz="1400" dirty="0">
                <a:ea typeface="+mn-lt"/>
                <a:cs typeface="+mn-lt"/>
              </a:rPr>
              <a:t>…</a:t>
            </a:r>
            <a:r>
              <a:rPr lang="en-CA" sz="1400" b="1" dirty="0">
                <a:ea typeface="+mn-lt"/>
                <a:cs typeface="+mn-lt"/>
              </a:rPr>
              <a:t>∧</a:t>
            </a:r>
            <a:r>
              <a:rPr lang="en-CA" sz="1400" dirty="0">
                <a:ea typeface="+mn-lt"/>
                <a:cs typeface="+mn-lt"/>
              </a:rPr>
              <a:t>b</a:t>
            </a:r>
            <a:r>
              <a:rPr lang="en-CA" sz="1400" baseline="-25000" dirty="0">
                <a:ea typeface="+mn-lt"/>
                <a:cs typeface="+mn-lt"/>
              </a:rPr>
              <a:t>i+7,j+7</a:t>
            </a:r>
            <a:r>
              <a:rPr lang="en-CA" sz="1400" dirty="0">
                <a:ea typeface="+mn-lt"/>
                <a:cs typeface="+mn-lt"/>
              </a:rPr>
              <a:t>) </a:t>
            </a:r>
            <a:r>
              <a:rPr lang="en-CA" sz="1400" b="1" dirty="0">
                <a:ea typeface="+mn-lt"/>
                <a:cs typeface="+mn-lt"/>
              </a:rPr>
              <a:t>∧ (</a:t>
            </a:r>
            <a:r>
              <a:rPr lang="en-CA" sz="1400" dirty="0">
                <a:ea typeface="+mn-lt"/>
                <a:cs typeface="+mn-lt"/>
              </a:rPr>
              <a:t>b</a:t>
            </a:r>
            <a:r>
              <a:rPr lang="en-CA" sz="1400" baseline="-25000" dirty="0">
                <a:ea typeface="+mn-lt"/>
                <a:cs typeface="+mn-lt"/>
              </a:rPr>
              <a:t>i-1,j-1</a:t>
            </a:r>
            <a:r>
              <a:rPr lang="en-CA" sz="1400" b="1" dirty="0">
                <a:ea typeface="+mn-lt"/>
                <a:cs typeface="+mn-lt"/>
              </a:rPr>
              <a:t>∧</a:t>
            </a:r>
            <a:r>
              <a:rPr lang="en-CA" sz="1400" dirty="0">
                <a:ea typeface="+mn-lt"/>
                <a:cs typeface="+mn-lt"/>
              </a:rPr>
              <a:t>…</a:t>
            </a:r>
            <a:r>
              <a:rPr lang="en-CA" sz="1400" b="1" dirty="0">
                <a:ea typeface="+mn-lt"/>
                <a:cs typeface="+mn-lt"/>
              </a:rPr>
              <a:t>∧</a:t>
            </a:r>
            <a:r>
              <a:rPr lang="en-CA" sz="1400" dirty="0">
                <a:ea typeface="+mn-lt"/>
                <a:cs typeface="+mn-lt"/>
              </a:rPr>
              <a:t>b</a:t>
            </a:r>
            <a:r>
              <a:rPr lang="en-CA" sz="1400" baseline="-25000" dirty="0">
                <a:ea typeface="+mn-lt"/>
                <a:cs typeface="+mn-lt"/>
              </a:rPr>
              <a:t>i-7,j-7</a:t>
            </a:r>
            <a:r>
              <a:rPr lang="en-CA" sz="1400" dirty="0">
                <a:ea typeface="+mn-lt"/>
                <a:cs typeface="+mn-lt"/>
              </a:rPr>
              <a:t>) </a:t>
            </a:r>
            <a:r>
              <a:rPr lang="en-CA" sz="1400" b="1" dirty="0">
                <a:ea typeface="+mn-lt"/>
                <a:cs typeface="+mn-lt"/>
              </a:rPr>
              <a:t>∧</a:t>
            </a:r>
            <a:endParaRPr lang="en-US" sz="1400" dirty="0">
              <a:ea typeface="+mn-lt"/>
              <a:cs typeface="+mn-lt"/>
            </a:endParaRPr>
          </a:p>
          <a:p>
            <a:pPr marL="0" indent="0">
              <a:buNone/>
            </a:pPr>
            <a:r>
              <a:rPr lang="en-CA" sz="1400" b="1" dirty="0">
                <a:ea typeface="+mn-lt"/>
                <a:cs typeface="+mn-lt"/>
              </a:rPr>
              <a:t>(</a:t>
            </a:r>
            <a:r>
              <a:rPr lang="en-CA" sz="1400" dirty="0">
                <a:ea typeface="+mn-lt"/>
                <a:cs typeface="+mn-lt"/>
              </a:rPr>
              <a:t>b</a:t>
            </a:r>
            <a:r>
              <a:rPr lang="en-CA" sz="1400" baseline="-25000" dirty="0">
                <a:ea typeface="+mn-lt"/>
                <a:cs typeface="+mn-lt"/>
              </a:rPr>
              <a:t>i+1,j-1</a:t>
            </a:r>
            <a:r>
              <a:rPr lang="en-CA" sz="1400" b="1" dirty="0">
                <a:ea typeface="+mn-lt"/>
                <a:cs typeface="+mn-lt"/>
              </a:rPr>
              <a:t>∧</a:t>
            </a:r>
            <a:r>
              <a:rPr lang="en-CA" sz="1400" dirty="0">
                <a:ea typeface="+mn-lt"/>
                <a:cs typeface="+mn-lt"/>
              </a:rPr>
              <a:t>…</a:t>
            </a:r>
            <a:r>
              <a:rPr lang="en-CA" sz="1400" b="1" dirty="0">
                <a:ea typeface="+mn-lt"/>
                <a:cs typeface="+mn-lt"/>
              </a:rPr>
              <a:t>∧</a:t>
            </a:r>
            <a:r>
              <a:rPr lang="en-CA" sz="1400" dirty="0">
                <a:ea typeface="+mn-lt"/>
                <a:cs typeface="+mn-lt"/>
              </a:rPr>
              <a:t>b</a:t>
            </a:r>
            <a:r>
              <a:rPr lang="en-CA" sz="1400" baseline="-25000" dirty="0">
                <a:ea typeface="+mn-lt"/>
                <a:cs typeface="+mn-lt"/>
              </a:rPr>
              <a:t>i+7,j-7</a:t>
            </a:r>
            <a:r>
              <a:rPr lang="en-CA" sz="1400" dirty="0">
                <a:ea typeface="+mn-lt"/>
                <a:cs typeface="+mn-lt"/>
              </a:rPr>
              <a:t>) </a:t>
            </a:r>
            <a:r>
              <a:rPr lang="en-CA" sz="1400" b="1" dirty="0">
                <a:ea typeface="+mn-lt"/>
                <a:cs typeface="+mn-lt"/>
              </a:rPr>
              <a:t>∧ (</a:t>
            </a:r>
            <a:r>
              <a:rPr lang="en-CA" sz="1400" dirty="0">
                <a:ea typeface="+mn-lt"/>
                <a:cs typeface="+mn-lt"/>
              </a:rPr>
              <a:t>b</a:t>
            </a:r>
            <a:r>
              <a:rPr lang="en-CA" sz="1400" baseline="-25000" dirty="0">
                <a:ea typeface="+mn-lt"/>
                <a:cs typeface="+mn-lt"/>
              </a:rPr>
              <a:t>i-1,+-1</a:t>
            </a:r>
            <a:r>
              <a:rPr lang="en-CA" sz="1400" b="1" dirty="0">
                <a:ea typeface="+mn-lt"/>
                <a:cs typeface="+mn-lt"/>
              </a:rPr>
              <a:t>∧</a:t>
            </a:r>
            <a:r>
              <a:rPr lang="en-CA" sz="1400" dirty="0">
                <a:ea typeface="+mn-lt"/>
                <a:cs typeface="+mn-lt"/>
              </a:rPr>
              <a:t>…</a:t>
            </a:r>
            <a:r>
              <a:rPr lang="en-CA" sz="1400" b="1" dirty="0">
                <a:ea typeface="+mn-lt"/>
                <a:cs typeface="+mn-lt"/>
              </a:rPr>
              <a:t>∧</a:t>
            </a:r>
            <a:r>
              <a:rPr lang="en-CA" sz="1400" dirty="0">
                <a:ea typeface="+mn-lt"/>
                <a:cs typeface="+mn-lt"/>
              </a:rPr>
              <a:t>b</a:t>
            </a:r>
            <a:r>
              <a:rPr lang="en-CA" sz="1400" baseline="-25000" dirty="0">
                <a:ea typeface="+mn-lt"/>
                <a:cs typeface="+mn-lt"/>
              </a:rPr>
              <a:t>i-7,j+7</a:t>
            </a:r>
            <a:r>
              <a:rPr lang="en-CA" sz="1400" dirty="0">
                <a:ea typeface="+mn-lt"/>
                <a:cs typeface="+mn-lt"/>
              </a:rPr>
              <a:t>)…...</a:t>
            </a:r>
            <a:endParaRPr lang="en-US" sz="1400" dirty="0">
              <a:ea typeface="+mn-lt"/>
              <a:cs typeface="+mn-lt"/>
            </a:endParaRPr>
          </a:p>
          <a:p>
            <a:pPr marL="305435" indent="-305435" fontAlgn="base"/>
            <a:r>
              <a:rPr lang="en-CA" sz="1800" dirty="0"/>
              <a:t>Multiple pieces cannot occupy the same space: </a:t>
            </a:r>
          </a:p>
          <a:p>
            <a:pPr marL="629920" lvl="1" indent="-305435" fontAlgn="base"/>
            <a:r>
              <a:rPr lang="en-CA" dirty="0" err="1"/>
              <a:t>q</a:t>
            </a:r>
            <a:r>
              <a:rPr lang="en-CA" baseline="-25000" dirty="0" err="1"/>
              <a:t>i,j</a:t>
            </a:r>
            <a:r>
              <a:rPr lang="en-CA" dirty="0"/>
              <a:t> → </a:t>
            </a:r>
            <a:r>
              <a:rPr lang="en-CA" sz="1600" dirty="0"/>
              <a:t>¬</a:t>
            </a:r>
            <a:r>
              <a:rPr lang="en-CA" dirty="0" err="1"/>
              <a:t>r</a:t>
            </a:r>
            <a:r>
              <a:rPr lang="en-CA" baseline="-25000" dirty="0" err="1"/>
              <a:t>i,j</a:t>
            </a:r>
            <a:r>
              <a:rPr lang="en-CA" dirty="0"/>
              <a:t> </a:t>
            </a:r>
            <a:r>
              <a:rPr lang="en-CA" sz="1100" b="1" dirty="0"/>
              <a:t>∧ </a:t>
            </a:r>
            <a:r>
              <a:rPr lang="en-CA" sz="1600" dirty="0"/>
              <a:t>¬</a:t>
            </a:r>
            <a:r>
              <a:rPr lang="en-CA" dirty="0" err="1"/>
              <a:t>b</a:t>
            </a:r>
            <a:r>
              <a:rPr lang="en-CA" baseline="-25000" dirty="0" err="1"/>
              <a:t>i,j</a:t>
            </a:r>
            <a:r>
              <a:rPr lang="en-CA" dirty="0"/>
              <a:t> </a:t>
            </a:r>
            <a:r>
              <a:rPr lang="en-CA" sz="1100" b="1" dirty="0"/>
              <a:t>∧ </a:t>
            </a:r>
            <a:r>
              <a:rPr lang="en-CA" sz="1600" dirty="0"/>
              <a:t>¬</a:t>
            </a:r>
            <a:r>
              <a:rPr lang="en-CA" dirty="0" err="1"/>
              <a:t>n</a:t>
            </a:r>
            <a:r>
              <a:rPr lang="en-CA" baseline="-25000" dirty="0" err="1"/>
              <a:t>i,j</a:t>
            </a:r>
            <a:r>
              <a:rPr lang="en-CA" dirty="0"/>
              <a:t> </a:t>
            </a:r>
            <a:r>
              <a:rPr lang="en-CA" sz="1100" b="1" dirty="0"/>
              <a:t>∧ </a:t>
            </a:r>
            <a:r>
              <a:rPr lang="en-CA" sz="1600" dirty="0"/>
              <a:t>¬</a:t>
            </a:r>
            <a:r>
              <a:rPr lang="en-CA" dirty="0" err="1"/>
              <a:t>k</a:t>
            </a:r>
            <a:r>
              <a:rPr lang="en-CA" baseline="-25000" dirty="0" err="1"/>
              <a:t>i,j</a:t>
            </a:r>
            <a:r>
              <a:rPr lang="en-CA" dirty="0"/>
              <a:t> </a:t>
            </a:r>
            <a:r>
              <a:rPr lang="en-CA" sz="1100" b="1" dirty="0"/>
              <a:t>∧ </a:t>
            </a:r>
            <a:r>
              <a:rPr lang="en-CA" sz="1600" dirty="0"/>
              <a:t>¬</a:t>
            </a:r>
            <a:r>
              <a:rPr lang="en-CA" dirty="0" err="1"/>
              <a:t>p</a:t>
            </a:r>
            <a:r>
              <a:rPr lang="en-CA" baseline="-25000" dirty="0" err="1"/>
              <a:t>i,j</a:t>
            </a:r>
            <a:r>
              <a:rPr lang="en-CA" dirty="0"/>
              <a:t> </a:t>
            </a:r>
            <a:r>
              <a:rPr lang="en-CA" sz="1100" b="1" dirty="0"/>
              <a:t>∧ </a:t>
            </a:r>
            <a:r>
              <a:rPr lang="en-CA" sz="1600" dirty="0"/>
              <a:t>¬</a:t>
            </a:r>
            <a:r>
              <a:rPr lang="en-CA" dirty="0" err="1"/>
              <a:t>K</a:t>
            </a:r>
            <a:r>
              <a:rPr lang="en-CA" baseline="-25000" dirty="0" err="1"/>
              <a:t>i,j</a:t>
            </a:r>
            <a:endParaRPr lang="en-CA" dirty="0"/>
          </a:p>
          <a:p>
            <a:pPr marL="629920" lvl="1" indent="-305435" fontAlgn="base"/>
            <a:r>
              <a:rPr lang="en-CA" dirty="0" err="1"/>
              <a:t>r</a:t>
            </a:r>
            <a:r>
              <a:rPr lang="en-CA" baseline="-25000" dirty="0" err="1"/>
              <a:t>i,j</a:t>
            </a:r>
            <a:r>
              <a:rPr lang="en-CA" dirty="0"/>
              <a:t> → </a:t>
            </a:r>
            <a:r>
              <a:rPr lang="en-CA" sz="1600" dirty="0"/>
              <a:t>¬</a:t>
            </a:r>
            <a:r>
              <a:rPr lang="en-CA" dirty="0" err="1"/>
              <a:t>q</a:t>
            </a:r>
            <a:r>
              <a:rPr lang="en-CA" baseline="-25000" dirty="0" err="1"/>
              <a:t>i,j</a:t>
            </a:r>
            <a:r>
              <a:rPr lang="en-CA" dirty="0"/>
              <a:t> </a:t>
            </a:r>
            <a:r>
              <a:rPr lang="en-CA" sz="1100" b="1" dirty="0"/>
              <a:t>∧ </a:t>
            </a:r>
            <a:r>
              <a:rPr lang="en-CA" sz="1600" dirty="0"/>
              <a:t>¬</a:t>
            </a:r>
            <a:r>
              <a:rPr lang="en-CA" dirty="0" err="1"/>
              <a:t>b</a:t>
            </a:r>
            <a:r>
              <a:rPr lang="en-CA" baseline="-25000" dirty="0" err="1"/>
              <a:t>i,j</a:t>
            </a:r>
            <a:r>
              <a:rPr lang="en-CA" dirty="0"/>
              <a:t> </a:t>
            </a:r>
            <a:r>
              <a:rPr lang="en-CA" sz="1100" b="1" dirty="0"/>
              <a:t>∧ </a:t>
            </a:r>
            <a:r>
              <a:rPr lang="en-CA" sz="1600" dirty="0"/>
              <a:t>¬</a:t>
            </a:r>
            <a:r>
              <a:rPr lang="en-CA" dirty="0" err="1"/>
              <a:t>n</a:t>
            </a:r>
            <a:r>
              <a:rPr lang="en-CA" baseline="-25000" dirty="0" err="1"/>
              <a:t>i,j</a:t>
            </a:r>
            <a:r>
              <a:rPr lang="en-CA" dirty="0"/>
              <a:t> </a:t>
            </a:r>
            <a:r>
              <a:rPr lang="en-CA" sz="1100" b="1" dirty="0"/>
              <a:t>∧ </a:t>
            </a:r>
            <a:r>
              <a:rPr lang="en-CA" sz="1600" dirty="0"/>
              <a:t>¬</a:t>
            </a:r>
            <a:r>
              <a:rPr lang="en-CA" dirty="0" err="1"/>
              <a:t>k</a:t>
            </a:r>
            <a:r>
              <a:rPr lang="en-CA" baseline="-25000" dirty="0" err="1"/>
              <a:t>i,j</a:t>
            </a:r>
            <a:r>
              <a:rPr lang="en-CA" dirty="0"/>
              <a:t> </a:t>
            </a:r>
            <a:r>
              <a:rPr lang="en-CA" sz="1100" b="1" dirty="0"/>
              <a:t>∧ </a:t>
            </a:r>
            <a:r>
              <a:rPr lang="en-CA" sz="1600" dirty="0"/>
              <a:t>¬</a:t>
            </a:r>
            <a:r>
              <a:rPr lang="en-CA" dirty="0" err="1"/>
              <a:t>p</a:t>
            </a:r>
            <a:r>
              <a:rPr lang="en-CA" baseline="-25000" dirty="0" err="1"/>
              <a:t>i,j</a:t>
            </a:r>
            <a:r>
              <a:rPr lang="en-CA" dirty="0"/>
              <a:t> </a:t>
            </a:r>
            <a:r>
              <a:rPr lang="en-CA" sz="1100" b="1" dirty="0"/>
              <a:t>∧ </a:t>
            </a:r>
            <a:r>
              <a:rPr lang="en-CA" sz="1600" dirty="0"/>
              <a:t>¬</a:t>
            </a:r>
            <a:r>
              <a:rPr lang="en-CA" dirty="0" err="1"/>
              <a:t>K</a:t>
            </a:r>
            <a:r>
              <a:rPr lang="en-CA" baseline="-25000" dirty="0" err="1"/>
              <a:t>i,j</a:t>
            </a:r>
            <a:endParaRPr lang="en-CA" dirty="0"/>
          </a:p>
          <a:p>
            <a:pPr marL="629920" lvl="1" indent="-305435" fontAlgn="base"/>
            <a:r>
              <a:rPr lang="en-CA"/>
              <a:t>… And so on for every enemy piece</a:t>
            </a:r>
          </a:p>
          <a:p>
            <a:pPr marL="305435" indent="-305435" fontAlgn="base"/>
            <a:r>
              <a:rPr lang="en-CA" sz="1800" dirty="0"/>
              <a:t>We start with an initial configuration for all pieces, for example:</a:t>
            </a:r>
          </a:p>
          <a:p>
            <a:pPr marL="629920" lvl="1" indent="-305435"/>
            <a:r>
              <a:rPr lang="en-CA" sz="1500" dirty="0"/>
              <a:t>q</a:t>
            </a:r>
            <a:r>
              <a:rPr lang="en-CA" sz="1500" baseline="-25000" dirty="0"/>
              <a:t>7,5</a:t>
            </a:r>
            <a:r>
              <a:rPr lang="en-CA" sz="1500" dirty="0"/>
              <a:t> </a:t>
            </a:r>
            <a:r>
              <a:rPr lang="en-CA" sz="1100" b="1" dirty="0"/>
              <a:t>∧</a:t>
            </a:r>
            <a:r>
              <a:rPr lang="en-CA" sz="1500" dirty="0"/>
              <a:t> k</a:t>
            </a:r>
            <a:r>
              <a:rPr lang="en-CA" sz="1500" baseline="-25000" dirty="0"/>
              <a:t>6,4</a:t>
            </a:r>
            <a:r>
              <a:rPr lang="en-CA" sz="1500" b="1" baseline="-25000" dirty="0"/>
              <a:t> </a:t>
            </a:r>
            <a:r>
              <a:rPr lang="en-CA" sz="1100" b="1" dirty="0"/>
              <a:t>∧ </a:t>
            </a:r>
            <a:r>
              <a:rPr lang="en-CA" sz="1500" dirty="0"/>
              <a:t>K</a:t>
            </a:r>
            <a:r>
              <a:rPr lang="en-CA" sz="1500" baseline="-25000" dirty="0"/>
              <a:t>8,5</a:t>
            </a:r>
            <a:endParaRPr lang="en-CA" dirty="0"/>
          </a:p>
        </p:txBody>
      </p:sp>
      <p:pic>
        <p:nvPicPr>
          <p:cNvPr id="2050" name="Picture 2">
            <a:extLst>
              <a:ext uri="{FF2B5EF4-FFF2-40B4-BE49-F238E27FC236}">
                <a16:creationId xmlns:a16="http://schemas.microsoft.com/office/drawing/2014/main" id="{D6BD9342-185E-3E46-B19B-1B7B1C9114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1499" y="3417888"/>
            <a:ext cx="2598438" cy="1817560"/>
          </a:xfrm>
          <a:prstGeom prst="rect">
            <a:avLst/>
          </a:prstGeom>
          <a:noFill/>
          <a:extLst>
            <a:ext uri="{909E8E84-426E-40DD-AFC4-6F175D3DCCD1}">
              <a14:hiddenFill xmlns:a14="http://schemas.microsoft.com/office/drawing/2010/main">
                <a:solidFill>
                  <a:srgbClr val="FFFFFF"/>
                </a:solidFill>
              </a14:hiddenFill>
            </a:ext>
          </a:extLst>
        </p:spPr>
      </p:pic>
      <p:pic>
        <p:nvPicPr>
          <p:cNvPr id="5" name="Slide 6">
            <a:hlinkClick r:id="" action="ppaction://media"/>
            <a:extLst>
              <a:ext uri="{FF2B5EF4-FFF2-40B4-BE49-F238E27FC236}">
                <a16:creationId xmlns:a16="http://schemas.microsoft.com/office/drawing/2014/main" id="{D10293E6-569B-4C34-85AF-0AFB00D52C1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9322" y="6129804"/>
            <a:ext cx="730250" cy="730250"/>
          </a:xfrm>
          <a:prstGeom prst="rect">
            <a:avLst/>
          </a:prstGeom>
        </p:spPr>
      </p:pic>
    </p:spTree>
    <p:extLst>
      <p:ext uri="{BB962C8B-B14F-4D97-AF65-F5344CB8AC3E}">
        <p14:creationId xmlns:p14="http://schemas.microsoft.com/office/powerpoint/2010/main" val="24957460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0D5C2-D1E5-47A2-BD3E-BE04399A91F3}"/>
              </a:ext>
            </a:extLst>
          </p:cNvPr>
          <p:cNvSpPr>
            <a:spLocks noGrp="1"/>
          </p:cNvSpPr>
          <p:nvPr>
            <p:ph type="title"/>
          </p:nvPr>
        </p:nvSpPr>
        <p:spPr/>
        <p:txBody>
          <a:bodyPr/>
          <a:lstStyle/>
          <a:p>
            <a:r>
              <a:rPr lang="en-US"/>
              <a:t>Constraints </a:t>
            </a:r>
            <a:r>
              <a:rPr lang="en-US">
                <a:ea typeface="+mj-lt"/>
                <a:cs typeface="+mj-lt"/>
              </a:rPr>
              <a:t>(CHECKMATE)</a:t>
            </a:r>
            <a:endParaRPr lang="en-CA"/>
          </a:p>
        </p:txBody>
      </p:sp>
      <p:sp>
        <p:nvSpPr>
          <p:cNvPr id="3" name="Content Placeholder 2">
            <a:extLst>
              <a:ext uri="{FF2B5EF4-FFF2-40B4-BE49-F238E27FC236}">
                <a16:creationId xmlns:a16="http://schemas.microsoft.com/office/drawing/2014/main" id="{FA7DFAF3-0CA1-4F62-8BAE-D5E6FE2EDFE7}"/>
              </a:ext>
            </a:extLst>
          </p:cNvPr>
          <p:cNvSpPr>
            <a:spLocks noGrp="1"/>
          </p:cNvSpPr>
          <p:nvPr>
            <p:ph idx="1"/>
          </p:nvPr>
        </p:nvSpPr>
        <p:spPr>
          <a:xfrm>
            <a:off x="581192" y="2023872"/>
            <a:ext cx="11637400" cy="4608576"/>
          </a:xfrm>
        </p:spPr>
        <p:txBody>
          <a:bodyPr>
            <a:normAutofit/>
          </a:bodyPr>
          <a:lstStyle/>
          <a:p>
            <a:pPr marL="305435" indent="-305435"/>
            <a:r>
              <a:rPr lang="en-CA"/>
              <a:t>Pieces can be placed in any combination of locations (limited by the number of pieces given) on the board. This will imply that these pieces cannot be in any other location on the board. For example, if 3 queens are given to be placed on a 3x3 grid:</a:t>
            </a:r>
          </a:p>
          <a:p>
            <a:pPr marL="305435" indent="-305435"/>
            <a:r>
              <a:rPr lang="en-CA" sz="1400"/>
              <a:t>q</a:t>
            </a:r>
            <a:r>
              <a:rPr lang="en-CA" sz="1400" baseline="-25000"/>
              <a:t>1,3 </a:t>
            </a:r>
            <a:r>
              <a:rPr lang="en-CA" sz="1400" b="1">
                <a:ea typeface="+mn-lt"/>
                <a:cs typeface="+mn-lt"/>
              </a:rPr>
              <a:t>∧ </a:t>
            </a:r>
            <a:r>
              <a:rPr lang="en-CA" sz="1400">
                <a:ea typeface="+mn-lt"/>
                <a:cs typeface="+mn-lt"/>
              </a:rPr>
              <a:t>q</a:t>
            </a:r>
            <a:r>
              <a:rPr lang="en-CA" sz="1400" baseline="-25000">
                <a:ea typeface="+mn-lt"/>
                <a:cs typeface="+mn-lt"/>
              </a:rPr>
              <a:t>2,2 </a:t>
            </a:r>
            <a:r>
              <a:rPr lang="en-CA" sz="1400" b="1">
                <a:ea typeface="+mn-lt"/>
                <a:cs typeface="+mn-lt"/>
              </a:rPr>
              <a:t>∧ </a:t>
            </a:r>
            <a:r>
              <a:rPr lang="en-CA" sz="1400">
                <a:ea typeface="+mn-lt"/>
                <a:cs typeface="+mn-lt"/>
              </a:rPr>
              <a:t>q</a:t>
            </a:r>
            <a:r>
              <a:rPr lang="en-CA" sz="1400" baseline="-25000">
                <a:ea typeface="+mn-lt"/>
                <a:cs typeface="+mn-lt"/>
              </a:rPr>
              <a:t>3,2 </a:t>
            </a:r>
            <a:r>
              <a:rPr lang="en-CA" sz="1400">
                <a:ea typeface="+mn-lt"/>
                <a:cs typeface="+mn-lt"/>
              </a:rPr>
              <a:t>→ ¬q</a:t>
            </a:r>
            <a:r>
              <a:rPr lang="en-CA" sz="1400" baseline="-25000">
                <a:ea typeface="+mn-lt"/>
                <a:cs typeface="+mn-lt"/>
              </a:rPr>
              <a:t>1,1 </a:t>
            </a:r>
            <a:r>
              <a:rPr lang="en-CA" sz="1400" b="1">
                <a:ea typeface="+mn-lt"/>
                <a:cs typeface="+mn-lt"/>
              </a:rPr>
              <a:t>∧ </a:t>
            </a:r>
            <a:r>
              <a:rPr lang="en-CA" sz="1400">
                <a:ea typeface="+mn-lt"/>
                <a:cs typeface="+mn-lt"/>
              </a:rPr>
              <a:t>¬q</a:t>
            </a:r>
            <a:r>
              <a:rPr lang="en-CA" sz="1400" baseline="-25000">
                <a:ea typeface="+mn-lt"/>
                <a:cs typeface="+mn-lt"/>
              </a:rPr>
              <a:t>1,2 </a:t>
            </a:r>
            <a:r>
              <a:rPr lang="en-CA" sz="1400" b="1">
                <a:ea typeface="+mn-lt"/>
                <a:cs typeface="+mn-lt"/>
              </a:rPr>
              <a:t>∧ </a:t>
            </a:r>
            <a:r>
              <a:rPr lang="en-CA" sz="1400">
                <a:ea typeface="+mn-lt"/>
                <a:cs typeface="+mn-lt"/>
              </a:rPr>
              <a:t>¬q</a:t>
            </a:r>
            <a:r>
              <a:rPr lang="en-CA" sz="1400" baseline="-25000">
                <a:ea typeface="+mn-lt"/>
                <a:cs typeface="+mn-lt"/>
              </a:rPr>
              <a:t>2,1 </a:t>
            </a:r>
            <a:r>
              <a:rPr lang="en-CA" sz="1400" b="1">
                <a:ea typeface="+mn-lt"/>
                <a:cs typeface="+mn-lt"/>
              </a:rPr>
              <a:t>∧ </a:t>
            </a:r>
            <a:r>
              <a:rPr lang="en-CA" sz="1400">
                <a:ea typeface="+mn-lt"/>
                <a:cs typeface="+mn-lt"/>
              </a:rPr>
              <a:t>¬q</a:t>
            </a:r>
            <a:r>
              <a:rPr lang="en-CA" sz="1400" baseline="-25000">
                <a:ea typeface="+mn-lt"/>
                <a:cs typeface="+mn-lt"/>
              </a:rPr>
              <a:t>2,3 </a:t>
            </a:r>
            <a:r>
              <a:rPr lang="en-CA" sz="1400" b="1">
                <a:ea typeface="+mn-lt"/>
                <a:cs typeface="+mn-lt"/>
              </a:rPr>
              <a:t>∧ </a:t>
            </a:r>
            <a:r>
              <a:rPr lang="en-CA" sz="1400">
                <a:ea typeface="+mn-lt"/>
                <a:cs typeface="+mn-lt"/>
              </a:rPr>
              <a:t>¬q</a:t>
            </a:r>
            <a:r>
              <a:rPr lang="en-CA" sz="1400" baseline="-25000">
                <a:ea typeface="+mn-lt"/>
                <a:cs typeface="+mn-lt"/>
              </a:rPr>
              <a:t>3,1 </a:t>
            </a:r>
            <a:r>
              <a:rPr lang="en-CA" sz="1400" b="1">
                <a:ea typeface="+mn-lt"/>
                <a:cs typeface="+mn-lt"/>
              </a:rPr>
              <a:t>∧ </a:t>
            </a:r>
            <a:r>
              <a:rPr lang="en-CA" sz="1400">
                <a:ea typeface="+mn-lt"/>
                <a:cs typeface="+mn-lt"/>
              </a:rPr>
              <a:t>¬q</a:t>
            </a:r>
            <a:r>
              <a:rPr lang="en-CA" sz="1400" baseline="-25000">
                <a:ea typeface="+mn-lt"/>
                <a:cs typeface="+mn-lt"/>
              </a:rPr>
              <a:t>3,3 </a:t>
            </a:r>
            <a:r>
              <a:rPr lang="en-CA">
                <a:ea typeface="+mn-lt"/>
                <a:cs typeface="+mn-lt"/>
              </a:rPr>
              <a:t>would be one of the constraints</a:t>
            </a:r>
          </a:p>
          <a:p>
            <a:pPr marL="305435" indent="-305435"/>
            <a:r>
              <a:rPr lang="en-CA">
                <a:ea typeface="+mn-lt"/>
                <a:cs typeface="+mn-lt"/>
              </a:rPr>
              <a:t>There would be a constraint (like the one above) for every possible combination of three positions (that also implies the queens are not in any of the other positions). This will force the algorithm to choose a set of positions for the pieces to be placed, or to not place the pieces at all.</a:t>
            </a:r>
          </a:p>
          <a:p>
            <a:pPr marL="305435" indent="-305435"/>
            <a:r>
              <a:rPr lang="en-CA">
                <a:ea typeface="+mn-lt"/>
                <a:cs typeface="+mn-lt"/>
              </a:rPr>
              <a:t>In the future, constraints for fewer than the given number of pieces could be implemented (e.g. having constraints for 1, 2, and 3 queens being placed if 3 queens are given). </a:t>
            </a:r>
          </a:p>
        </p:txBody>
      </p:sp>
      <p:pic>
        <p:nvPicPr>
          <p:cNvPr id="2050" name="Picture 2">
            <a:extLst>
              <a:ext uri="{FF2B5EF4-FFF2-40B4-BE49-F238E27FC236}">
                <a16:creationId xmlns:a16="http://schemas.microsoft.com/office/drawing/2014/main" id="{D6BD9342-185E-3E46-B19B-1B7B1C9114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0060" y="769364"/>
            <a:ext cx="2598438" cy="1817560"/>
          </a:xfrm>
          <a:prstGeom prst="rect">
            <a:avLst/>
          </a:prstGeom>
          <a:noFill/>
          <a:extLst>
            <a:ext uri="{909E8E84-426E-40DD-AFC4-6F175D3DCCD1}">
              <a14:hiddenFill xmlns:a14="http://schemas.microsoft.com/office/drawing/2010/main">
                <a:solidFill>
                  <a:srgbClr val="FFFFFF"/>
                </a:solidFill>
              </a14:hiddenFill>
            </a:ext>
          </a:extLst>
        </p:spPr>
      </p:pic>
      <p:pic>
        <p:nvPicPr>
          <p:cNvPr id="5" name="Slide 7">
            <a:hlinkClick r:id="" action="ppaction://media"/>
            <a:extLst>
              <a:ext uri="{FF2B5EF4-FFF2-40B4-BE49-F238E27FC236}">
                <a16:creationId xmlns:a16="http://schemas.microsoft.com/office/drawing/2014/main" id="{0890A126-E5F5-4EB6-9874-3E9273251F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9322" y="6129804"/>
            <a:ext cx="730250" cy="730250"/>
          </a:xfrm>
          <a:prstGeom prst="rect">
            <a:avLst/>
          </a:prstGeom>
        </p:spPr>
      </p:pic>
    </p:spTree>
    <p:extLst>
      <p:ext uri="{BB962C8B-B14F-4D97-AF65-F5344CB8AC3E}">
        <p14:creationId xmlns:p14="http://schemas.microsoft.com/office/powerpoint/2010/main" val="7036367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99BEC-860A-4B0E-B425-13D9987EF359}"/>
              </a:ext>
            </a:extLst>
          </p:cNvPr>
          <p:cNvSpPr>
            <a:spLocks noGrp="1"/>
          </p:cNvSpPr>
          <p:nvPr>
            <p:ph type="title"/>
          </p:nvPr>
        </p:nvSpPr>
        <p:spPr>
          <a:xfrm>
            <a:off x="581192" y="529628"/>
            <a:ext cx="11029616" cy="699721"/>
          </a:xfrm>
        </p:spPr>
        <p:txBody>
          <a:bodyPr/>
          <a:lstStyle/>
          <a:p>
            <a:r>
              <a:rPr lang="en-US"/>
              <a:t>Jape Proof 1</a:t>
            </a:r>
          </a:p>
        </p:txBody>
      </p:sp>
      <p:sp>
        <p:nvSpPr>
          <p:cNvPr id="3" name="Content Placeholder 2">
            <a:extLst>
              <a:ext uri="{FF2B5EF4-FFF2-40B4-BE49-F238E27FC236}">
                <a16:creationId xmlns:a16="http://schemas.microsoft.com/office/drawing/2014/main" id="{36D66FA0-D7AA-44B2-B717-D3C133DA99FD}"/>
              </a:ext>
            </a:extLst>
          </p:cNvPr>
          <p:cNvSpPr>
            <a:spLocks noGrp="1"/>
          </p:cNvSpPr>
          <p:nvPr>
            <p:ph idx="1"/>
          </p:nvPr>
        </p:nvSpPr>
        <p:spPr/>
        <p:txBody>
          <a:bodyPr/>
          <a:lstStyle/>
          <a:p>
            <a:pPr marL="0" indent="0">
              <a:buNone/>
            </a:pPr>
            <a:endParaRPr lang="ja-JP" altLang="en-US">
              <a:ea typeface="HGｺﾞｼｯｸE"/>
            </a:endParaRPr>
          </a:p>
          <a:p>
            <a:pPr marL="305435" indent="-305435"/>
            <a:endParaRPr lang="ja-JP" altLang="en-US">
              <a:ea typeface="HGｺﾞｼｯｸE"/>
            </a:endParaRPr>
          </a:p>
        </p:txBody>
      </p:sp>
      <p:pic>
        <p:nvPicPr>
          <p:cNvPr id="4" name="Picture 4" descr="A picture containing graphical user interface&#10;&#10;Description automatically generated">
            <a:extLst>
              <a:ext uri="{FF2B5EF4-FFF2-40B4-BE49-F238E27FC236}">
                <a16:creationId xmlns:a16="http://schemas.microsoft.com/office/drawing/2014/main" id="{8F5CE1B4-120B-40E2-A306-197216A940B0}"/>
              </a:ext>
            </a:extLst>
          </p:cNvPr>
          <p:cNvPicPr>
            <a:picLocks noChangeAspect="1"/>
          </p:cNvPicPr>
          <p:nvPr/>
        </p:nvPicPr>
        <p:blipFill>
          <a:blip r:embed="rId4"/>
          <a:stretch>
            <a:fillRect/>
          </a:stretch>
        </p:blipFill>
        <p:spPr>
          <a:xfrm>
            <a:off x="6491043" y="1828473"/>
            <a:ext cx="5446143" cy="3463194"/>
          </a:xfrm>
          <a:prstGeom prst="rect">
            <a:avLst/>
          </a:prstGeom>
        </p:spPr>
      </p:pic>
      <p:sp>
        <p:nvSpPr>
          <p:cNvPr id="5" name="TextBox 4">
            <a:extLst>
              <a:ext uri="{FF2B5EF4-FFF2-40B4-BE49-F238E27FC236}">
                <a16:creationId xmlns:a16="http://schemas.microsoft.com/office/drawing/2014/main" id="{2A60A52C-F30A-45A3-9EA1-C55F67DE9E45}"/>
              </a:ext>
            </a:extLst>
          </p:cNvPr>
          <p:cNvSpPr txBox="1"/>
          <p:nvPr/>
        </p:nvSpPr>
        <p:spPr>
          <a:xfrm>
            <a:off x="181156" y="1230701"/>
            <a:ext cx="6165009"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*Important: There are extra proofs in the jape file, but the 3 we are intending to submit are saved in a way such that when you open the file, the 3 newest proofs will be opened (they are also displayed on this and the following 2 slides for clarification).</a:t>
            </a:r>
          </a:p>
          <a:p>
            <a:pPr marL="285750" indent="-285750">
              <a:buFont typeface="Wingdings"/>
              <a:buChar char="§"/>
            </a:pPr>
            <a:endParaRPr lang="en-US"/>
          </a:p>
          <a:p>
            <a:pPr marL="285750" indent="-285750">
              <a:buFont typeface="Wingdings"/>
              <a:buChar char="§"/>
            </a:pPr>
            <a:r>
              <a:rPr lang="en-US"/>
              <a:t>Given a queen's, rook's and bishop's movement abilities, we can conclude that a queen's moves is the combination of a rook and bishop</a:t>
            </a:r>
          </a:p>
          <a:p>
            <a:pPr marL="285750" indent="-285750">
              <a:buFont typeface="Wingdings"/>
              <a:buChar char="§"/>
            </a:pPr>
            <a:endParaRPr lang="en-US"/>
          </a:p>
          <a:p>
            <a:pPr marL="285750" indent="-285750">
              <a:buFont typeface="Wingdings"/>
              <a:buChar char="§"/>
            </a:pPr>
            <a:r>
              <a:rPr lang="en-US"/>
              <a:t>R is rook</a:t>
            </a:r>
          </a:p>
          <a:p>
            <a:pPr marL="285750" indent="-285750">
              <a:buFont typeface="Wingdings"/>
              <a:buChar char="§"/>
            </a:pPr>
            <a:r>
              <a:rPr lang="en-US"/>
              <a:t>A is up/down</a:t>
            </a:r>
          </a:p>
          <a:p>
            <a:pPr marL="285750" indent="-285750">
              <a:buFont typeface="Wingdings"/>
              <a:buChar char="§"/>
            </a:pPr>
            <a:r>
              <a:rPr lang="en-US"/>
              <a:t>C is left/right</a:t>
            </a:r>
          </a:p>
          <a:p>
            <a:pPr marL="285750" indent="-285750">
              <a:buFont typeface="Wingdings"/>
              <a:buChar char="§"/>
            </a:pPr>
            <a:endParaRPr lang="en-US"/>
          </a:p>
          <a:p>
            <a:pPr marL="285750" indent="-285750">
              <a:buFont typeface="Wingdings"/>
              <a:buChar char="§"/>
            </a:pPr>
            <a:r>
              <a:rPr lang="en-US"/>
              <a:t>B is bishop</a:t>
            </a:r>
          </a:p>
          <a:p>
            <a:pPr marL="285750" indent="-285750">
              <a:buFont typeface="Wingdings"/>
              <a:buChar char="§"/>
            </a:pPr>
            <a:r>
              <a:rPr lang="en-US"/>
              <a:t>D is diagonal right</a:t>
            </a:r>
          </a:p>
          <a:p>
            <a:pPr marL="285750" indent="-285750">
              <a:buFont typeface="Wingdings"/>
              <a:buChar char="§"/>
            </a:pPr>
            <a:r>
              <a:rPr lang="en-US"/>
              <a:t>E is diagonal left</a:t>
            </a:r>
          </a:p>
          <a:p>
            <a:pPr marL="285750" indent="-285750">
              <a:buFont typeface="Wingdings"/>
              <a:buChar char="§"/>
            </a:pPr>
            <a:endParaRPr lang="en-US"/>
          </a:p>
          <a:p>
            <a:pPr marL="285750" indent="-285750">
              <a:buFont typeface="Wingdings"/>
              <a:buChar char="§"/>
            </a:pPr>
            <a:r>
              <a:rPr lang="en-US"/>
              <a:t>Q is queen</a:t>
            </a:r>
          </a:p>
          <a:p>
            <a:endParaRPr lang="en-US"/>
          </a:p>
        </p:txBody>
      </p:sp>
      <p:pic>
        <p:nvPicPr>
          <p:cNvPr id="6" name="Slide 8">
            <a:hlinkClick r:id="" action="ppaction://media"/>
            <a:extLst>
              <a:ext uri="{FF2B5EF4-FFF2-40B4-BE49-F238E27FC236}">
                <a16:creationId xmlns:a16="http://schemas.microsoft.com/office/drawing/2014/main" id="{9F6AC804-AB48-4CE7-BEB2-5C020CFBB3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59322" y="6129804"/>
            <a:ext cx="730250" cy="730250"/>
          </a:xfrm>
          <a:prstGeom prst="rect">
            <a:avLst/>
          </a:prstGeom>
        </p:spPr>
      </p:pic>
    </p:spTree>
    <p:extLst>
      <p:ext uri="{BB962C8B-B14F-4D97-AF65-F5344CB8AC3E}">
        <p14:creationId xmlns:p14="http://schemas.microsoft.com/office/powerpoint/2010/main" val="81032840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nextCondLst>
                <p:cond evt="onClick" delay="0">
                  <p:tgtEl>
                    <p:spTgt spid="6"/>
                  </p:tgtEl>
                </p:cond>
              </p:nextCondLst>
            </p:seq>
            <p:audio>
              <p:cMediaNode>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21183-11D1-4693-A565-CA4DB01E270C}"/>
              </a:ext>
            </a:extLst>
          </p:cNvPr>
          <p:cNvSpPr>
            <a:spLocks noGrp="1"/>
          </p:cNvSpPr>
          <p:nvPr>
            <p:ph type="title"/>
          </p:nvPr>
        </p:nvSpPr>
        <p:spPr>
          <a:xfrm>
            <a:off x="581192" y="693192"/>
            <a:ext cx="11029616" cy="579120"/>
          </a:xfrm>
        </p:spPr>
        <p:txBody>
          <a:bodyPr/>
          <a:lstStyle/>
          <a:p>
            <a:r>
              <a:rPr lang="en-US"/>
              <a:t>Jape Proof 2</a:t>
            </a:r>
          </a:p>
        </p:txBody>
      </p:sp>
      <p:sp>
        <p:nvSpPr>
          <p:cNvPr id="5" name="TextBox 4">
            <a:extLst>
              <a:ext uri="{FF2B5EF4-FFF2-40B4-BE49-F238E27FC236}">
                <a16:creationId xmlns:a16="http://schemas.microsoft.com/office/drawing/2014/main" id="{C10165CA-7349-478D-A8DA-E788AF1A4902}"/>
              </a:ext>
            </a:extLst>
          </p:cNvPr>
          <p:cNvSpPr txBox="1"/>
          <p:nvPr/>
        </p:nvSpPr>
        <p:spPr>
          <a:xfrm>
            <a:off x="556827" y="1417607"/>
            <a:ext cx="5259237"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a:t>Given the 3x3 grid in the bottom right, if there is a rook on A3 and a pawn on C1, we can deduce that the is a possibility the king will survive the round.</a:t>
            </a:r>
          </a:p>
          <a:p>
            <a:pPr marL="285750" indent="-285750">
              <a:buFont typeface="Wingdings"/>
              <a:buChar char="§"/>
            </a:pPr>
            <a:endParaRPr lang="en-US"/>
          </a:p>
          <a:p>
            <a:pPr marL="285750" indent="-285750">
              <a:buFont typeface="Wingdings"/>
              <a:buChar char="§"/>
            </a:pPr>
            <a:r>
              <a:rPr lang="en-US"/>
              <a:t>R is rook</a:t>
            </a:r>
          </a:p>
          <a:p>
            <a:pPr marL="285750" indent="-285750">
              <a:buFont typeface="Wingdings"/>
              <a:buChar char="§"/>
            </a:pPr>
            <a:r>
              <a:rPr lang="en-US"/>
              <a:t>P is pawn</a:t>
            </a:r>
          </a:p>
          <a:p>
            <a:pPr marL="285750" indent="-285750">
              <a:buFont typeface="Wingdings"/>
              <a:buChar char="§"/>
            </a:pPr>
            <a:r>
              <a:rPr lang="en-US"/>
              <a:t>A1 is true when it is not safe</a:t>
            </a:r>
          </a:p>
          <a:p>
            <a:pPr marL="285750" indent="-285750">
              <a:buFont typeface="Wingdings"/>
              <a:buChar char="§"/>
            </a:pPr>
            <a:r>
              <a:rPr lang="en-US"/>
              <a:t>A1is not true when it is safe</a:t>
            </a:r>
          </a:p>
          <a:p>
            <a:pPr marL="285750" indent="-285750">
              <a:buFont typeface="Wingdings"/>
              <a:buChar char="§"/>
            </a:pPr>
            <a:r>
              <a:rPr lang="en-US"/>
              <a:t>Above two squares apply to all grid squares</a:t>
            </a:r>
          </a:p>
          <a:p>
            <a:pPr marL="285750" indent="-285750">
              <a:buFont typeface="Wingdings"/>
              <a:buChar char="§"/>
            </a:pPr>
            <a:r>
              <a:rPr lang="en-US"/>
              <a:t>Must be at least one safe square in the combination of the rook and pawn square for there to be a possible not check mate if the king was in said safe square or moved to said safe square</a:t>
            </a:r>
          </a:p>
        </p:txBody>
      </p:sp>
      <p:pic>
        <p:nvPicPr>
          <p:cNvPr id="6" name="Picture 6" descr="Text&#10;&#10;Description automatically generated">
            <a:extLst>
              <a:ext uri="{FF2B5EF4-FFF2-40B4-BE49-F238E27FC236}">
                <a16:creationId xmlns:a16="http://schemas.microsoft.com/office/drawing/2014/main" id="{F67C9A48-C8BE-4453-A2A2-2F1CAD748C28}"/>
              </a:ext>
            </a:extLst>
          </p:cNvPr>
          <p:cNvPicPr>
            <a:picLocks noChangeAspect="1"/>
          </p:cNvPicPr>
          <p:nvPr/>
        </p:nvPicPr>
        <p:blipFill>
          <a:blip r:embed="rId4"/>
          <a:stretch>
            <a:fillRect/>
          </a:stretch>
        </p:blipFill>
        <p:spPr>
          <a:xfrm>
            <a:off x="6679721" y="697204"/>
            <a:ext cx="5158596" cy="3191969"/>
          </a:xfrm>
          <a:prstGeom prst="rect">
            <a:avLst/>
          </a:prstGeom>
        </p:spPr>
      </p:pic>
      <p:pic>
        <p:nvPicPr>
          <p:cNvPr id="7" name="Picture 7" descr="A close up of a clock&#10;&#10;Description automatically generated">
            <a:extLst>
              <a:ext uri="{FF2B5EF4-FFF2-40B4-BE49-F238E27FC236}">
                <a16:creationId xmlns:a16="http://schemas.microsoft.com/office/drawing/2014/main" id="{9606678C-7302-4DE6-8801-86C9E8EB6168}"/>
              </a:ext>
            </a:extLst>
          </p:cNvPr>
          <p:cNvPicPr>
            <a:picLocks noChangeAspect="1"/>
          </p:cNvPicPr>
          <p:nvPr/>
        </p:nvPicPr>
        <p:blipFill>
          <a:blip r:embed="rId5"/>
          <a:stretch>
            <a:fillRect/>
          </a:stretch>
        </p:blipFill>
        <p:spPr>
          <a:xfrm>
            <a:off x="8064081" y="4115878"/>
            <a:ext cx="2533650" cy="2019300"/>
          </a:xfrm>
          <a:prstGeom prst="rect">
            <a:avLst/>
          </a:prstGeom>
        </p:spPr>
      </p:pic>
      <p:pic>
        <p:nvPicPr>
          <p:cNvPr id="3" name="Slide 9">
            <a:hlinkClick r:id="" action="ppaction://media"/>
            <a:extLst>
              <a:ext uri="{FF2B5EF4-FFF2-40B4-BE49-F238E27FC236}">
                <a16:creationId xmlns:a16="http://schemas.microsoft.com/office/drawing/2014/main" id="{999F8C05-D7E5-48D7-83A6-B0C3274D52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59322" y="6129805"/>
            <a:ext cx="730250" cy="730250"/>
          </a:xfrm>
          <a:prstGeom prst="rect">
            <a:avLst/>
          </a:prstGeom>
        </p:spPr>
      </p:pic>
    </p:spTree>
    <p:extLst>
      <p:ext uri="{BB962C8B-B14F-4D97-AF65-F5344CB8AC3E}">
        <p14:creationId xmlns:p14="http://schemas.microsoft.com/office/powerpoint/2010/main" val="42942461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DividendVTI">
  <a:themeElements>
    <a:clrScheme name="AnalogousFromLightSeed_2SEEDS">
      <a:dk1>
        <a:srgbClr val="000000"/>
      </a:dk1>
      <a:lt1>
        <a:srgbClr val="FFFFFF"/>
      </a:lt1>
      <a:dk2>
        <a:srgbClr val="412724"/>
      </a:dk2>
      <a:lt2>
        <a:srgbClr val="E8E4E2"/>
      </a:lt2>
      <a:accent1>
        <a:srgbClr val="7FA5BA"/>
      </a:accent1>
      <a:accent2>
        <a:srgbClr val="80A9A6"/>
      </a:accent2>
      <a:accent3>
        <a:srgbClr val="96A2C6"/>
      </a:accent3>
      <a:accent4>
        <a:srgbClr val="BA857F"/>
      </a:accent4>
      <a:accent5>
        <a:srgbClr val="B99C7E"/>
      </a:accent5>
      <a:accent6>
        <a:srgbClr val="A7A372"/>
      </a:accent6>
      <a:hlink>
        <a:srgbClr val="A7765D"/>
      </a:hlink>
      <a:folHlink>
        <a:srgbClr val="7F7F7F"/>
      </a:folHlink>
    </a:clrScheme>
    <a:fontScheme name="Dividend">
      <a:majorFont>
        <a:latin typeface="Century School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DividendVTI</vt:lpstr>
      <vt:lpstr>110: Chess Checkmate</vt:lpstr>
      <vt:lpstr>Summary</vt:lpstr>
      <vt:lpstr>Summary (CONT.)</vt:lpstr>
      <vt:lpstr>Propositions</vt:lpstr>
      <vt:lpstr>Constraints (CHECKMATE)</vt:lpstr>
      <vt:lpstr>Constraints (CHECKMATE)</vt:lpstr>
      <vt:lpstr>Constraints (CHECKMATE)</vt:lpstr>
      <vt:lpstr>Jape Proof 1</vt:lpstr>
      <vt:lpstr>Jape Proof 2</vt:lpstr>
      <vt:lpstr>Jape Proof 3</vt:lpstr>
      <vt:lpstr>Model Exploration</vt:lpstr>
      <vt:lpstr>Model Exploration (CONT.)</vt:lpstr>
      <vt:lpstr>Model Exploration (CONT.)</vt:lpstr>
      <vt:lpstr>Model Exploration (CONT.)</vt:lpstr>
      <vt:lpstr>First-order extension</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ID}: {Project Title}</dc:title>
  <dc:creator>Christian Muise</dc:creator>
  <cp:revision>78</cp:revision>
  <dcterms:created xsi:type="dcterms:W3CDTF">2020-08-25T19:16:42Z</dcterms:created>
  <dcterms:modified xsi:type="dcterms:W3CDTF">2020-12-09T18:41:29Z</dcterms:modified>
</cp:coreProperties>
</file>